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2" r:id="rId2"/>
    <p:sldId id="263" r:id="rId3"/>
    <p:sldId id="277" r:id="rId4"/>
    <p:sldId id="309" r:id="rId5"/>
    <p:sldId id="334" r:id="rId6"/>
    <p:sldId id="316" r:id="rId7"/>
    <p:sldId id="317" r:id="rId8"/>
    <p:sldId id="278" r:id="rId9"/>
    <p:sldId id="328" r:id="rId10"/>
    <p:sldId id="329" r:id="rId11"/>
    <p:sldId id="330" r:id="rId12"/>
    <p:sldId id="331" r:id="rId13"/>
    <p:sldId id="279" r:id="rId14"/>
    <p:sldId id="335" r:id="rId15"/>
    <p:sldId id="275" r:id="rId16"/>
    <p:sldId id="336" r:id="rId17"/>
    <p:sldId id="332" r:id="rId18"/>
    <p:sldId id="333" r:id="rId19"/>
    <p:sldId id="272" r:id="rId20"/>
  </p:sldIdLst>
  <p:sldSz cx="9144000" cy="5143500" type="screen16x9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Lucida Grande CE" charset="-18"/>
        <a:ea typeface="+mn-ea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Lucida Grande CE" charset="-18"/>
        <a:ea typeface="+mn-ea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Lucida Grande CE" charset="-18"/>
        <a:ea typeface="+mn-ea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Lucida Grande CE" charset="-18"/>
        <a:ea typeface="+mn-ea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Lucida Grande CE" charset="-18"/>
        <a:ea typeface="+mn-ea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Lucida Grande CE" charset="-18"/>
        <a:ea typeface="+mn-ea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Lucida Grande CE" charset="-18"/>
        <a:ea typeface="+mn-ea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Lucida Grande CE" charset="-18"/>
        <a:ea typeface="+mn-ea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Lucida Grande CE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4">
          <p15:clr>
            <a:srgbClr val="A4A3A4"/>
          </p15:clr>
        </p15:guide>
        <p15:guide id="2" orient="horz" pos="1048">
          <p15:clr>
            <a:srgbClr val="A4A3A4"/>
          </p15:clr>
        </p15:guide>
        <p15:guide id="3" orient="horz" pos="1360">
          <p15:clr>
            <a:srgbClr val="A4A3A4"/>
          </p15:clr>
        </p15:guide>
        <p15:guide id="4" pos="3824">
          <p15:clr>
            <a:srgbClr val="A4A3A4"/>
          </p15:clr>
        </p15:guide>
        <p15:guide id="5" pos="5534">
          <p15:clr>
            <a:srgbClr val="A4A3A4"/>
          </p15:clr>
        </p15:guide>
        <p15:guide id="6" pos="3723">
          <p15:clr>
            <a:srgbClr val="A4A3A4"/>
          </p15:clr>
        </p15:guide>
        <p15:guide id="7" pos="2027">
          <p15:clr>
            <a:srgbClr val="A4A3A4"/>
          </p15:clr>
        </p15:guide>
        <p15:guide id="8" pos="224">
          <p15:clr>
            <a:srgbClr val="A4A3A4"/>
          </p15:clr>
        </p15:guide>
        <p15:guide id="9" pos="1928">
          <p15:clr>
            <a:srgbClr val="A4A3A4"/>
          </p15:clr>
        </p15:guide>
        <p15:guide id="10" orient="horz" pos="558">
          <p15:clr>
            <a:srgbClr val="A4A3A4"/>
          </p15:clr>
        </p15:guide>
        <p15:guide id="11" orient="horz" pos="786">
          <p15:clr>
            <a:srgbClr val="A4A3A4"/>
          </p15:clr>
        </p15:guide>
        <p15:guide id="12" orient="horz" pos="10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AD"/>
    <a:srgbClr val="CCFFFF"/>
    <a:srgbClr val="C0E5F0"/>
    <a:srgbClr val="B7C9DD"/>
    <a:srgbClr val="DCDEDD"/>
    <a:srgbClr val="BEC1C0"/>
    <a:srgbClr val="EEEFEF"/>
    <a:srgbClr val="DCDEDE"/>
    <a:srgbClr val="3B3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6207" autoAdjust="0"/>
  </p:normalViewPr>
  <p:slideViewPr>
    <p:cSldViewPr snapToGrid="0">
      <p:cViewPr varScale="1">
        <p:scale>
          <a:sx n="140" d="100"/>
          <a:sy n="140" d="100"/>
        </p:scale>
        <p:origin x="864" y="126"/>
      </p:cViewPr>
      <p:guideLst>
        <p:guide orient="horz" pos="744"/>
        <p:guide orient="horz" pos="1048"/>
        <p:guide orient="horz" pos="1360"/>
        <p:guide pos="3824"/>
        <p:guide pos="5534"/>
        <p:guide pos="3723"/>
        <p:guide pos="2027"/>
        <p:guide pos="224"/>
        <p:guide pos="1928"/>
        <p:guide orient="horz" pos="558"/>
        <p:guide orient="horz" pos="786"/>
        <p:guide orient="horz" pos="10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54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F2953302-4825-41BB-8D4F-ED431D7EC68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842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B2866EDF-C58A-4271-A04C-AE38523FC62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68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charset="0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charset="0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charset="0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charset="0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03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407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694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370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66EDF-C58A-4271-A04C-AE38523FC627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13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1" y="1104900"/>
            <a:ext cx="7772400" cy="514350"/>
          </a:xfrm>
        </p:spPr>
        <p:txBody>
          <a:bodyPr/>
          <a:lstStyle>
            <a:lvl1pPr>
              <a:defRPr sz="23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0" y="1524000"/>
            <a:ext cx="7327900" cy="1085850"/>
          </a:xfrm>
        </p:spPr>
        <p:txBody>
          <a:bodyPr/>
          <a:lstStyle>
            <a:lvl1pPr marL="0" indent="0">
              <a:buFontTx/>
              <a:buNone/>
              <a:defRPr sz="2300"/>
            </a:lvl1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276" name="Rectangle 36"/>
          <p:cNvSpPr>
            <a:spLocks noChangeArrowheads="1"/>
          </p:cNvSpPr>
          <p:nvPr userDrawn="1"/>
        </p:nvSpPr>
        <p:spPr bwMode="auto">
          <a:xfrm>
            <a:off x="9091615" y="4421983"/>
            <a:ext cx="13856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endParaRPr lang="de-DE">
              <a:latin typeface="Times" charset="0"/>
            </a:endParaRPr>
          </a:p>
        </p:txBody>
      </p:sp>
      <p:sp>
        <p:nvSpPr>
          <p:cNvPr id="10296" name="Line 56"/>
          <p:cNvSpPr>
            <a:spLocks noChangeShapeType="1"/>
          </p:cNvSpPr>
          <p:nvPr userDrawn="1"/>
        </p:nvSpPr>
        <p:spPr bwMode="auto">
          <a:xfrm>
            <a:off x="438150" y="2038350"/>
            <a:ext cx="5399088" cy="0"/>
          </a:xfrm>
          <a:prstGeom prst="line">
            <a:avLst/>
          </a:prstGeom>
          <a:noFill/>
          <a:ln w="6350">
            <a:noFill/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endParaRPr lang="de-DE"/>
          </a:p>
        </p:txBody>
      </p:sp>
      <p:sp>
        <p:nvSpPr>
          <p:cNvPr id="10297" name="Line 57"/>
          <p:cNvSpPr>
            <a:spLocks noChangeShapeType="1"/>
          </p:cNvSpPr>
          <p:nvPr userDrawn="1"/>
        </p:nvSpPr>
        <p:spPr bwMode="auto">
          <a:xfrm>
            <a:off x="438150" y="2447925"/>
            <a:ext cx="5399088" cy="0"/>
          </a:xfrm>
          <a:prstGeom prst="line">
            <a:avLst/>
          </a:prstGeom>
          <a:noFill/>
          <a:ln w="6350">
            <a:noFill/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endParaRPr lang="de-DE"/>
          </a:p>
        </p:txBody>
      </p:sp>
      <p:sp>
        <p:nvSpPr>
          <p:cNvPr id="10298" name="Rectangle 58"/>
          <p:cNvSpPr>
            <a:spLocks noChangeArrowheads="1"/>
          </p:cNvSpPr>
          <p:nvPr userDrawn="1"/>
        </p:nvSpPr>
        <p:spPr bwMode="auto">
          <a:xfrm>
            <a:off x="-92074" y="-230981"/>
            <a:ext cx="13856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endParaRPr lang="de-DE">
              <a:latin typeface="Times" charset="0"/>
            </a:endParaRPr>
          </a:p>
        </p:txBody>
      </p:sp>
      <p:sp>
        <p:nvSpPr>
          <p:cNvPr id="10321" name="Rectangle 81"/>
          <p:cNvSpPr>
            <a:spLocks noChangeArrowheads="1"/>
          </p:cNvSpPr>
          <p:nvPr userDrawn="1"/>
        </p:nvSpPr>
        <p:spPr bwMode="auto">
          <a:xfrm rot="-10800000">
            <a:off x="0" y="4931572"/>
            <a:ext cx="9144000" cy="211931"/>
          </a:xfrm>
          <a:prstGeom prst="rect">
            <a:avLst/>
          </a:prstGeom>
          <a:gradFill rotWithShape="0">
            <a:gsLst>
              <a:gs pos="0">
                <a:srgbClr val="B7C9DD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endParaRPr lang="de-DE"/>
          </a:p>
        </p:txBody>
      </p:sp>
      <p:sp>
        <p:nvSpPr>
          <p:cNvPr id="10322" name="Rectangle 8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9E956B1-635D-46CC-953B-5363AEDC0FA7}" type="datetime1">
              <a:rPr lang="de-DE" smtClean="0"/>
              <a:t>25.09.2019</a:t>
            </a:fld>
            <a:endParaRPr lang="de-DE"/>
          </a:p>
        </p:txBody>
      </p:sp>
      <p:sp>
        <p:nvSpPr>
          <p:cNvPr id="10323" name="Rectangle 83"/>
          <p:cNvSpPr>
            <a:spLocks noGrp="1" noChangeArrowheads="1"/>
          </p:cNvSpPr>
          <p:nvPr>
            <p:ph type="ftr" sz="quarter" idx="3"/>
          </p:nvPr>
        </p:nvSpPr>
        <p:spPr>
          <a:xfrm>
            <a:off x="5995988" y="4960147"/>
            <a:ext cx="2895600" cy="18335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  <p:sp>
        <p:nvSpPr>
          <p:cNvPr id="10330" name="Rectangle 90"/>
          <p:cNvSpPr>
            <a:spLocks noChangeArrowheads="1"/>
          </p:cNvSpPr>
          <p:nvPr userDrawn="1"/>
        </p:nvSpPr>
        <p:spPr bwMode="auto">
          <a:xfrm>
            <a:off x="9018588" y="0"/>
            <a:ext cx="125412" cy="885825"/>
          </a:xfrm>
          <a:prstGeom prst="rect">
            <a:avLst/>
          </a:prstGeom>
          <a:solidFill>
            <a:srgbClr val="006BA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/>
            <a:endParaRPr lang="de-DE">
              <a:solidFill>
                <a:srgbClr val="006BAD"/>
              </a:solidFill>
              <a:latin typeface="Times" charset="0"/>
            </a:endParaRPr>
          </a:p>
        </p:txBody>
      </p:sp>
      <p:pic>
        <p:nvPicPr>
          <p:cNvPr id="10331" name="Picture 91" descr="LAUPRECHT_LOGO_2.jpg                                           002A2748Kundendaten                    C215F665:"/>
          <p:cNvPicPr>
            <a:picLocks noChangeAspect="1" noChangeArrowheads="1"/>
          </p:cNvPicPr>
          <p:nvPr userDrawn="1"/>
        </p:nvPicPr>
        <p:blipFill>
          <a:blip r:embed="rId2" cstate="print"/>
          <a:srcRect t="44652" r="18224"/>
          <a:stretch>
            <a:fillRect/>
          </a:stretch>
        </p:blipFill>
        <p:spPr bwMode="auto">
          <a:xfrm>
            <a:off x="7067551" y="180978"/>
            <a:ext cx="1768475" cy="59769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2129FD-CBD5-4BA8-8AF1-D47676F69C30}" type="datetime1">
              <a:rPr lang="de-DE" smtClean="0"/>
              <a:t>25.09.2019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153150" y="1143000"/>
            <a:ext cx="1962150" cy="33718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66701" y="1143000"/>
            <a:ext cx="5734050" cy="33718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CCCD1-F631-4AC4-B0E6-DF5DF8CD09EC}" type="datetime1">
              <a:rPr lang="de-DE" smtClean="0"/>
              <a:t>25.09.2019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5DBE96-8224-4B60-A1FA-36B0D3896DB7}" type="datetime1">
              <a:rPr lang="de-DE" smtClean="0"/>
              <a:t>25.09.2019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4" y="3305178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400"/>
            </a:lvl2pPr>
            <a:lvl3pPr marL="685800" indent="0">
              <a:buNone/>
              <a:defRPr sz="12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  <a:lvl6pPr marL="1714500" indent="0">
              <a:buNone/>
              <a:defRPr sz="1100"/>
            </a:lvl6pPr>
            <a:lvl7pPr marL="2057400" indent="0">
              <a:buNone/>
              <a:defRPr sz="1100"/>
            </a:lvl7pPr>
            <a:lvl8pPr marL="2400300" indent="0">
              <a:buNone/>
              <a:defRPr sz="1100"/>
            </a:lvl8pPr>
            <a:lvl9pPr marL="2743200" indent="0">
              <a:buNone/>
              <a:defRPr sz="11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EE1BF2-576A-428E-B0F2-3C060CC631E1}" type="datetime1">
              <a:rPr lang="de-DE" smtClean="0"/>
              <a:t>25.09.2019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66700" y="1543050"/>
            <a:ext cx="3848100" cy="2971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7200" y="1543050"/>
            <a:ext cx="3848100" cy="2971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4F3C11-6D92-4B0E-A915-93C5A3787A8D}" type="datetime1">
              <a:rPr lang="de-DE" smtClean="0"/>
              <a:t>25.09.2019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591930-2E5C-4537-ADBC-D068461A6CC6}" type="datetime1">
              <a:rPr lang="de-DE" smtClean="0"/>
              <a:t>25.09.2019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F32D37-695E-450E-9719-AEE6E5E922EB}" type="datetime1">
              <a:rPr lang="de-DE" smtClean="0"/>
              <a:t>25.09.2019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D9AA3-36A7-48A9-BFAE-A5EE59888B21}" type="datetime1">
              <a:rPr lang="de-DE" smtClean="0"/>
              <a:t>25.09.2019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076328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81DA04-5DE2-453C-8A41-753FEC62C6A4}" type="datetime1">
              <a:rPr lang="de-DE" smtClean="0"/>
              <a:t>25.09.2019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FE0E07-75FF-4B6C-8223-957F5CF52464}" type="datetime1">
              <a:rPr lang="de-DE" smtClean="0"/>
              <a:t>25.09.2019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Rechtliche Stolperfallen im CoWorking</a:t>
            </a:r>
            <a:endParaRPr lang="de-DE" b="0">
              <a:solidFill>
                <a:srgbClr val="3B3D3C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11430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6700" y="1543050"/>
            <a:ext cx="7848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72" name="Rectangle 48"/>
          <p:cNvSpPr>
            <a:spLocks noChangeArrowheads="1"/>
          </p:cNvSpPr>
          <p:nvPr userDrawn="1"/>
        </p:nvSpPr>
        <p:spPr bwMode="auto">
          <a:xfrm>
            <a:off x="5613401" y="86918"/>
            <a:ext cx="13856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endParaRPr lang="de-DE">
              <a:latin typeface="Times" charset="0"/>
            </a:endParaRPr>
          </a:p>
        </p:txBody>
      </p:sp>
      <p:sp>
        <p:nvSpPr>
          <p:cNvPr id="1113" name="Rectangle 89"/>
          <p:cNvSpPr>
            <a:spLocks noChangeArrowheads="1"/>
          </p:cNvSpPr>
          <p:nvPr userDrawn="1"/>
        </p:nvSpPr>
        <p:spPr bwMode="auto">
          <a:xfrm>
            <a:off x="9018588" y="0"/>
            <a:ext cx="125412" cy="885825"/>
          </a:xfrm>
          <a:prstGeom prst="rect">
            <a:avLst/>
          </a:prstGeom>
          <a:solidFill>
            <a:srgbClr val="006BA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/>
            <a:endParaRPr lang="de-DE">
              <a:solidFill>
                <a:srgbClr val="006BAD"/>
              </a:solidFill>
              <a:latin typeface="Times" charset="0"/>
            </a:endParaRPr>
          </a:p>
        </p:txBody>
      </p:sp>
      <p:pic>
        <p:nvPicPr>
          <p:cNvPr id="1114" name="Picture 90" descr="LAUPRECHT_LOGO_2.jpg                                           002A2748Kundendaten                    C215F665:"/>
          <p:cNvPicPr>
            <a:picLocks noChangeAspect="1" noChangeArrowheads="1"/>
          </p:cNvPicPr>
          <p:nvPr userDrawn="1"/>
        </p:nvPicPr>
        <p:blipFill>
          <a:blip r:embed="rId13" cstate="print"/>
          <a:srcRect t="44652" r="18224"/>
          <a:stretch>
            <a:fillRect/>
          </a:stretch>
        </p:blipFill>
        <p:spPr bwMode="auto">
          <a:xfrm>
            <a:off x="7067551" y="180978"/>
            <a:ext cx="1768475" cy="597694"/>
          </a:xfrm>
          <a:prstGeom prst="rect">
            <a:avLst/>
          </a:prstGeom>
          <a:noFill/>
        </p:spPr>
      </p:pic>
      <p:sp>
        <p:nvSpPr>
          <p:cNvPr id="1116" name="Rectangle 92"/>
          <p:cNvSpPr>
            <a:spLocks noChangeArrowheads="1"/>
          </p:cNvSpPr>
          <p:nvPr userDrawn="1"/>
        </p:nvSpPr>
        <p:spPr bwMode="auto">
          <a:xfrm>
            <a:off x="9331326" y="4388646"/>
            <a:ext cx="13856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endParaRPr lang="de-DE"/>
          </a:p>
        </p:txBody>
      </p:sp>
      <p:sp>
        <p:nvSpPr>
          <p:cNvPr id="1117" name="Rectangle 93"/>
          <p:cNvSpPr>
            <a:spLocks noChangeArrowheads="1"/>
          </p:cNvSpPr>
          <p:nvPr userDrawn="1"/>
        </p:nvSpPr>
        <p:spPr bwMode="auto">
          <a:xfrm rot="-10800000">
            <a:off x="0" y="4931572"/>
            <a:ext cx="9144000" cy="211931"/>
          </a:xfrm>
          <a:prstGeom prst="rect">
            <a:avLst/>
          </a:prstGeom>
          <a:gradFill rotWithShape="0">
            <a:gsLst>
              <a:gs pos="0">
                <a:srgbClr val="B7C9DD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endParaRPr lang="de-DE"/>
          </a:p>
        </p:txBody>
      </p:sp>
      <p:sp>
        <p:nvSpPr>
          <p:cNvPr id="1118" name="Rectangle 9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8763" y="4960147"/>
            <a:ext cx="4114800" cy="18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>
              <a:defRPr sz="700">
                <a:solidFill>
                  <a:srgbClr val="3B3D3C"/>
                </a:solidFill>
                <a:latin typeface="+mn-lt"/>
              </a:defRPr>
            </a:lvl1pPr>
          </a:lstStyle>
          <a:p>
            <a:fld id="{47D41DE9-CCA0-425E-8EB3-E8F30EF2831F}" type="datetime1">
              <a:rPr lang="de-DE" smtClean="0"/>
              <a:t>25.09.2019</a:t>
            </a:fld>
            <a:endParaRPr lang="de-DE"/>
          </a:p>
        </p:txBody>
      </p:sp>
      <p:sp>
        <p:nvSpPr>
          <p:cNvPr id="1119" name="Rectangle 9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83288" y="4960147"/>
            <a:ext cx="2895600" cy="18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r">
              <a:defRPr sz="700" b="1">
                <a:solidFill>
                  <a:srgbClr val="006BAD"/>
                </a:solidFill>
                <a:latin typeface="+mn-lt"/>
              </a:defRPr>
            </a:lvl1pPr>
          </a:lstStyle>
          <a:p>
            <a:r>
              <a:rPr lang="de-DE"/>
              <a:t>Rechtliche Stolperfallen im CoWorking</a:t>
            </a:r>
            <a:endParaRPr lang="de-DE">
              <a:solidFill>
                <a:srgbClr val="3B3D3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500" b="1">
          <a:solidFill>
            <a:srgbClr val="006BAD"/>
          </a:solidFill>
          <a:latin typeface="Arial" charset="0"/>
        </a:defRPr>
      </a:lvl9pPr>
    </p:titleStyle>
    <p:bodyStyle>
      <a:lvl1pPr marL="142875" indent="-142875" algn="l" rtl="0" fontAlgn="base">
        <a:spcBef>
          <a:spcPct val="20000"/>
        </a:spcBef>
        <a:spcAft>
          <a:spcPct val="0"/>
        </a:spcAft>
        <a:buClr>
          <a:srgbClr val="006BAD"/>
        </a:buClr>
        <a:buChar char="•"/>
        <a:defRPr sz="1500">
          <a:solidFill>
            <a:srgbClr val="3B3D3C"/>
          </a:solidFill>
          <a:latin typeface="+mn-lt"/>
          <a:ea typeface="+mn-ea"/>
          <a:cs typeface="+mn-cs"/>
        </a:defRPr>
      </a:lvl1pPr>
      <a:lvl2pPr marL="585788" indent="-300038" algn="l" rtl="0" fontAlgn="base">
        <a:spcBef>
          <a:spcPct val="20000"/>
        </a:spcBef>
        <a:spcAft>
          <a:spcPct val="0"/>
        </a:spcAft>
        <a:buChar char="–"/>
        <a:defRPr sz="1500">
          <a:solidFill>
            <a:srgbClr val="3B3D3C"/>
          </a:solidFill>
          <a:latin typeface="+mn-lt"/>
        </a:defRPr>
      </a:lvl2pPr>
      <a:lvl3pPr marL="900113" indent="-171450" algn="l" rtl="0" fontAlgn="base">
        <a:spcBef>
          <a:spcPct val="20000"/>
        </a:spcBef>
        <a:spcAft>
          <a:spcPct val="0"/>
        </a:spcAft>
        <a:buClr>
          <a:srgbClr val="006BAD"/>
        </a:buClr>
        <a:buChar char="•"/>
        <a:defRPr sz="1500">
          <a:solidFill>
            <a:srgbClr val="3B3D3C"/>
          </a:solidFill>
          <a:latin typeface="+mn-lt"/>
        </a:defRPr>
      </a:lvl3pPr>
      <a:lvl4pPr marL="1214438" indent="-171450" algn="l" rtl="0" fontAlgn="base">
        <a:spcBef>
          <a:spcPct val="20000"/>
        </a:spcBef>
        <a:spcAft>
          <a:spcPct val="0"/>
        </a:spcAft>
        <a:buChar char="–"/>
        <a:defRPr sz="1500">
          <a:solidFill>
            <a:srgbClr val="3B3D3C"/>
          </a:solidFill>
          <a:latin typeface="+mn-lt"/>
        </a:defRPr>
      </a:lvl4pPr>
      <a:lvl5pPr marL="1528763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3B3D3C"/>
          </a:solidFill>
          <a:latin typeface="+mn-lt"/>
        </a:defRPr>
      </a:lvl5pPr>
      <a:lvl6pPr marL="1871663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3B3D3C"/>
          </a:solidFill>
          <a:latin typeface="+mn-lt"/>
        </a:defRPr>
      </a:lvl6pPr>
      <a:lvl7pPr marL="2214563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3B3D3C"/>
          </a:solidFill>
          <a:latin typeface="+mn-lt"/>
        </a:defRPr>
      </a:lvl7pPr>
      <a:lvl8pPr marL="2557463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3B3D3C"/>
          </a:solidFill>
          <a:latin typeface="+mn-lt"/>
        </a:defRPr>
      </a:lvl8pPr>
      <a:lvl9pPr marL="2900363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3B3D3C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endParaRPr lang="de-DE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770492" y="3"/>
            <a:ext cx="373508" cy="2978944"/>
          </a:xfrm>
          <a:prstGeom prst="rect">
            <a:avLst/>
          </a:prstGeom>
          <a:solidFill>
            <a:srgbClr val="006BA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/>
            <a:endParaRPr lang="de-DE">
              <a:solidFill>
                <a:srgbClr val="006BAD"/>
              </a:solidFill>
              <a:latin typeface="Times" charset="0"/>
            </a:endParaRPr>
          </a:p>
        </p:txBody>
      </p:sp>
      <p:pic>
        <p:nvPicPr>
          <p:cNvPr id="19479" name="Picture 23" descr="LAUPRECHT_LOGO_2.gif                                           002A2748Kundendaten                    C215F66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7270" y="1495428"/>
            <a:ext cx="4839817" cy="1637110"/>
          </a:xfrm>
          <a:prstGeom prst="rect">
            <a:avLst/>
          </a:prstGeom>
          <a:noFill/>
        </p:spPr>
      </p:pic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254000" y="4800600"/>
            <a:ext cx="706120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dirty="0">
                <a:solidFill>
                  <a:srgbClr val="3B3D3C"/>
                </a:solidFill>
                <a:latin typeface="Arial" charset="0"/>
              </a:rPr>
              <a:t>RA Dr. Stefan </a:t>
            </a:r>
            <a:r>
              <a:rPr lang="de-DE" sz="900" dirty="0" err="1">
                <a:solidFill>
                  <a:srgbClr val="3B3D3C"/>
                </a:solidFill>
                <a:latin typeface="Arial" charset="0"/>
              </a:rPr>
              <a:t>Kabelitz</a:t>
            </a:r>
            <a:r>
              <a:rPr lang="de-DE" sz="900" dirty="0">
                <a:solidFill>
                  <a:srgbClr val="3B3D3C"/>
                </a:solidFill>
                <a:latin typeface="Arial" charset="0"/>
              </a:rPr>
              <a:t> | </a:t>
            </a:r>
            <a:r>
              <a:rPr lang="de-DE" sz="900" b="1" dirty="0">
                <a:solidFill>
                  <a:srgbClr val="3B3D3C"/>
                </a:solidFill>
                <a:latin typeface="Arial" charset="0"/>
              </a:rPr>
              <a:t>www.lauprecht-kiel.de</a:t>
            </a:r>
            <a:endParaRPr lang="de-DE" sz="900" dirty="0">
              <a:solidFill>
                <a:srgbClr val="3B3D3C"/>
              </a:solidFill>
              <a:latin typeface="Arial Bold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76978" y="633711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 err="1"/>
              <a:t>CoWorking</a:t>
            </a:r>
            <a:r>
              <a:rPr lang="de-DE" sz="1400" b="1" dirty="0"/>
              <a:t> und Datenschutz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EEAC4693-7354-43B4-8A59-464322EE0EFA}"/>
              </a:ext>
            </a:extLst>
          </p:cNvPr>
          <p:cNvSpPr txBox="1"/>
          <p:nvPr/>
        </p:nvSpPr>
        <p:spPr>
          <a:xfrm>
            <a:off x="719669" y="1136073"/>
            <a:ext cx="8360302" cy="362406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100" dirty="0"/>
              <a:t> Besonderes Problem im </a:t>
            </a:r>
            <a:r>
              <a:rPr lang="de-DE" sz="1100" dirty="0" err="1"/>
              <a:t>CoWorking</a:t>
            </a:r>
            <a:r>
              <a:rPr lang="de-DE" sz="1100" dirty="0"/>
              <a:t>: </a:t>
            </a:r>
            <a:r>
              <a:rPr lang="de-DE" sz="1100" b="1" dirty="0"/>
              <a:t>Alles ist offen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b="1" dirty="0"/>
              <a:t>Schutzmaßnahmen</a:t>
            </a:r>
            <a:r>
              <a:rPr lang="de-DE" sz="1100" dirty="0"/>
              <a:t> beachten: Schutzfolie auf Display, Passwörter, automatische Bildschirmsperre, abschließbare Schränke, etc.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Datenschutzkonform </a:t>
            </a:r>
            <a:r>
              <a:rPr lang="de-DE" sz="1100" b="1" dirty="0"/>
              <a:t>telefonieren</a:t>
            </a:r>
            <a:r>
              <a:rPr lang="de-DE" sz="1100" dirty="0"/>
              <a:t>? Telefonzelle?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Gemeinsames </a:t>
            </a:r>
            <a:r>
              <a:rPr lang="de-DE" sz="1100" b="1" dirty="0"/>
              <a:t>Fax/Kopiergerät</a:t>
            </a:r>
            <a:r>
              <a:rPr lang="de-DE" sz="1100" dirty="0"/>
              <a:t>: Datenspeicher! Pull-Printing-Lösung (Authentifizierung für Drucken erforderlich)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Gemeinsames </a:t>
            </a:r>
            <a:r>
              <a:rPr lang="de-DE" sz="1100" b="1" dirty="0"/>
              <a:t>WLAN</a:t>
            </a:r>
            <a:r>
              <a:rPr lang="de-DE" sz="1100" dirty="0"/>
              <a:t>: Verschlüsseln! (VPN)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Gemeinsamer </a:t>
            </a:r>
            <a:r>
              <a:rPr lang="de-DE" sz="1100" b="1" dirty="0"/>
              <a:t>Datenspeicher</a:t>
            </a:r>
            <a:r>
              <a:rPr lang="de-DE" sz="1100" dirty="0"/>
              <a:t>: Verschlüsseln!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Vorsicht bei </a:t>
            </a:r>
            <a:r>
              <a:rPr lang="de-DE" sz="1100" b="1" dirty="0"/>
              <a:t>Datenfreigabe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Wie wird der </a:t>
            </a:r>
            <a:r>
              <a:rPr lang="de-DE" sz="1100" b="1" dirty="0"/>
              <a:t>Datenmüll</a:t>
            </a:r>
            <a:r>
              <a:rPr lang="de-DE" sz="1100" dirty="0"/>
              <a:t> entsorgt?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Wem gehören </a:t>
            </a:r>
            <a:r>
              <a:rPr lang="de-DE" sz="1100" b="1" dirty="0"/>
              <a:t>Datenträger</a:t>
            </a:r>
            <a:r>
              <a:rPr lang="de-DE" sz="1100" dirty="0"/>
              <a:t> und was passiert nach Mietende?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Nicht mit jedem über alles </a:t>
            </a:r>
            <a:r>
              <a:rPr lang="de-DE" sz="1100" b="1" dirty="0"/>
              <a:t>sprechen</a:t>
            </a:r>
            <a:r>
              <a:rPr lang="de-DE" sz="1100" dirty="0"/>
              <a:t>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Lästig aber effektiv: </a:t>
            </a:r>
            <a:r>
              <a:rPr lang="de-DE" sz="1100" b="1" dirty="0"/>
              <a:t>Schreibtisch aufräumen</a:t>
            </a:r>
            <a:r>
              <a:rPr lang="de-DE" sz="1100" dirty="0"/>
              <a:t>! (Alternativ: Papierlos Arbeiten)</a:t>
            </a:r>
          </a:p>
        </p:txBody>
      </p:sp>
    </p:spTree>
    <p:extLst>
      <p:ext uri="{BB962C8B-B14F-4D97-AF65-F5344CB8AC3E}">
        <p14:creationId xmlns:p14="http://schemas.microsoft.com/office/powerpoint/2010/main" val="1922441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76978" y="633711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 err="1"/>
              <a:t>CoWorking</a:t>
            </a:r>
            <a:r>
              <a:rPr lang="de-DE" sz="1400" b="1" dirty="0"/>
              <a:t> und Datenschutz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EEAC4693-7354-43B4-8A59-464322EE0EFA}"/>
              </a:ext>
            </a:extLst>
          </p:cNvPr>
          <p:cNvSpPr txBox="1"/>
          <p:nvPr/>
        </p:nvSpPr>
        <p:spPr>
          <a:xfrm>
            <a:off x="719669" y="1136073"/>
            <a:ext cx="7616509" cy="243912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de-DE" sz="1100" dirty="0"/>
              <a:t>Vorsicht vor allem bei</a:t>
            </a:r>
          </a:p>
          <a:p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b="1" dirty="0"/>
              <a:t> Auftragsverarbeitungsvertrag</a:t>
            </a:r>
            <a:r>
              <a:rPr lang="de-DE" sz="1100" dirty="0"/>
              <a:t> zwischen Auftragnehmer und Auftraggeber</a:t>
            </a:r>
          </a:p>
          <a:p>
            <a:pPr lvl="1">
              <a:buFont typeface="Arial" pitchFamily="34" charset="0"/>
              <a:buChar char="•"/>
            </a:pPr>
            <a:endParaRPr lang="de-DE" sz="1100" dirty="0">
              <a:sym typeface="Wingdings" panose="05000000000000000000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de-DE" sz="1100" dirty="0">
                <a:sym typeface="Wingdings" panose="05000000000000000000" pitchFamily="2" charset="2"/>
              </a:rPr>
              <a:t> Auftragnehmer ist verpflichtet </a:t>
            </a:r>
            <a:r>
              <a:rPr lang="de-DE" sz="1100" b="1" dirty="0">
                <a:sym typeface="Wingdings" panose="05000000000000000000" pitchFamily="2" charset="2"/>
              </a:rPr>
              <a:t>technische und organisatorische Maßnahmen </a:t>
            </a:r>
            <a:r>
              <a:rPr lang="de-DE" sz="1100" dirty="0">
                <a:sym typeface="Wingdings" panose="05000000000000000000" pitchFamily="2" charset="2"/>
              </a:rPr>
              <a:t>vorzuhalten,</a:t>
            </a:r>
          </a:p>
          <a:p>
            <a:pPr lvl="1"/>
            <a:r>
              <a:rPr lang="de-DE" sz="1100" dirty="0">
                <a:sym typeface="Wingdings" panose="05000000000000000000" pitchFamily="2" charset="2"/>
              </a:rPr>
              <a:t>um Datenschutz zu gewährleisten (Art. 32 DSGVO)</a:t>
            </a:r>
          </a:p>
          <a:p>
            <a:endParaRPr lang="de-DE" sz="1100" dirty="0">
              <a:sym typeface="Wingdings" panose="05000000000000000000" pitchFamily="2" charset="2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de-DE" sz="1100" dirty="0">
                <a:sym typeface="Wingdings" panose="05000000000000000000" pitchFamily="2" charset="2"/>
              </a:rPr>
              <a:t>Bei Verstoß: Bußgelder, Vertragsstrafen, Schadensersatz möglich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endParaRPr lang="de-DE" sz="1100" dirty="0">
              <a:sym typeface="Wingdings" panose="05000000000000000000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b="1" dirty="0"/>
              <a:t>NDA</a:t>
            </a:r>
            <a:r>
              <a:rPr lang="de-DE" sz="1100" dirty="0"/>
              <a:t> (non </a:t>
            </a:r>
            <a:r>
              <a:rPr lang="de-DE" sz="1100" dirty="0" err="1"/>
              <a:t>disclosure</a:t>
            </a:r>
            <a:r>
              <a:rPr lang="de-DE" sz="1100" dirty="0"/>
              <a:t> </a:t>
            </a:r>
            <a:r>
              <a:rPr lang="de-DE" sz="1100" dirty="0" err="1"/>
              <a:t>agreement</a:t>
            </a:r>
            <a:r>
              <a:rPr lang="de-DE" sz="1100" dirty="0"/>
              <a:t>/Verschwiegenheitsvereinbarung): Bei Verletzung Schadensersatz oder Vertragsstrafe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/>
          </a:p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49054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76978" y="633711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 err="1"/>
              <a:t>CoWorking</a:t>
            </a:r>
            <a:r>
              <a:rPr lang="de-DE" sz="1400" b="1" dirty="0"/>
              <a:t> und Datenschutz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EEAC4693-7354-43B4-8A59-464322EE0EFA}"/>
              </a:ext>
            </a:extLst>
          </p:cNvPr>
          <p:cNvSpPr txBox="1"/>
          <p:nvPr/>
        </p:nvSpPr>
        <p:spPr>
          <a:xfrm>
            <a:off x="719669" y="1136073"/>
            <a:ext cx="7898637" cy="294696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de-DE" sz="1100" b="1" dirty="0"/>
              <a:t>Achtung NEU seit April 2019:</a:t>
            </a:r>
            <a:r>
              <a:rPr lang="de-DE" sz="1100" dirty="0"/>
              <a:t> </a:t>
            </a:r>
            <a:r>
              <a:rPr lang="de-DE" sz="1100" b="1" dirty="0"/>
              <a:t>Geschäftsgeheimnis-Schutzgesetz:</a:t>
            </a:r>
          </a:p>
          <a:p>
            <a:endParaRPr lang="de-D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Schützt vor unerlaubter Erlangung, Nutzung, </a:t>
            </a:r>
            <a:r>
              <a:rPr lang="de-DE" sz="1100" b="1" dirty="0"/>
              <a:t>Offenlegung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b="1" dirty="0"/>
              <a:t>Geschäftsgeheimnis </a:t>
            </a:r>
            <a:r>
              <a:rPr lang="de-DE" sz="1100" dirty="0"/>
              <a:t>ist eine </a:t>
            </a:r>
            <a:r>
              <a:rPr lang="de-DE" sz="1100" b="1" dirty="0"/>
              <a:t>Information</a:t>
            </a:r>
            <a:r>
              <a:rPr lang="de-DE" sz="1100" dirty="0"/>
              <a:t>, die </a:t>
            </a:r>
            <a:r>
              <a:rPr lang="de-DE" sz="1100" b="1" dirty="0"/>
              <a:t>weder (….) allgemein bekannt oder ohne Weiteres zugänglich </a:t>
            </a:r>
            <a:r>
              <a:rPr lang="de-DE" sz="1100" dirty="0"/>
              <a:t>ist </a:t>
            </a:r>
          </a:p>
          <a:p>
            <a:r>
              <a:rPr lang="de-DE" sz="1100" dirty="0"/>
              <a:t>und (…) von </a:t>
            </a:r>
            <a:r>
              <a:rPr lang="de-DE" sz="1100" b="1" dirty="0"/>
              <a:t>wirtschaftlichem Wert</a:t>
            </a:r>
            <a:r>
              <a:rPr lang="de-DE" sz="1100" dirty="0"/>
              <a:t> ist und die Gegenstand von (…) </a:t>
            </a:r>
            <a:r>
              <a:rPr lang="de-DE" sz="1100" b="1" dirty="0"/>
              <a:t>angemessenen Geheimhaltungsmaßnahmen </a:t>
            </a:r>
            <a:r>
              <a:rPr lang="de-DE" sz="1100" dirty="0"/>
              <a:t>ist und</a:t>
            </a:r>
          </a:p>
          <a:p>
            <a:r>
              <a:rPr lang="de-DE" sz="1100" dirty="0"/>
              <a:t>bei der ein </a:t>
            </a:r>
            <a:r>
              <a:rPr lang="de-DE" sz="1100" b="1" dirty="0"/>
              <a:t>berechtigtes Interesse an der Geheimhaltung </a:t>
            </a:r>
            <a:r>
              <a:rPr lang="de-DE" sz="1100" dirty="0"/>
              <a:t>besteht.</a:t>
            </a:r>
          </a:p>
          <a:p>
            <a:endParaRPr lang="de-D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Bei Verletzung: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de-DE" sz="1100" dirty="0"/>
              <a:t>Anspruch auf Unterlassung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de-DE" sz="1100" dirty="0"/>
              <a:t>Anspruch auf Vernichtung, Rückruf, etc.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de-DE" sz="1100" b="1" dirty="0"/>
              <a:t>Anspruch auf Schadensersatz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de-DE" sz="1100" b="1" dirty="0"/>
              <a:t>Außerdem: Die Verletzung von Geschäftsgeheimnissen ist strafbar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endParaRPr lang="de-D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Achtung: Auch fahrlässige Verletzungen reichen aus (z.B. keine Sicherungsmaßnahmen am Laptop nach Stand der Technik)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endParaRPr lang="de-D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b="1" dirty="0"/>
          </a:p>
        </p:txBody>
      </p:sp>
    </p:spTree>
    <p:extLst>
      <p:ext uri="{BB962C8B-B14F-4D97-AF65-F5344CB8AC3E}">
        <p14:creationId xmlns:p14="http://schemas.microsoft.com/office/powerpoint/2010/main" val="1093823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26197" y="2252365"/>
            <a:ext cx="7980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Was, wenn aus </a:t>
            </a:r>
            <a:r>
              <a:rPr lang="de-DE" sz="2000" b="1" dirty="0" err="1"/>
              <a:t>CoWorkern</a:t>
            </a:r>
            <a:r>
              <a:rPr lang="de-DE" sz="2000" b="1" dirty="0"/>
              <a:t> Geschäftspartner werden?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641350" y="2863850"/>
            <a:ext cx="3968750" cy="0"/>
          </a:xfrm>
          <a:prstGeom prst="line">
            <a:avLst/>
          </a:prstGeom>
          <a:ln w="38100">
            <a:solidFill>
              <a:srgbClr val="006BAD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14350" y="179070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/>
              <a:t>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19667" y="1219203"/>
            <a:ext cx="4192494" cy="210057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100" dirty="0"/>
              <a:t> In einer </a:t>
            </a:r>
            <a:r>
              <a:rPr lang="de-DE" sz="1100" b="1" dirty="0"/>
              <a:t>GbR</a:t>
            </a:r>
            <a:r>
              <a:rPr lang="de-DE" sz="1100" dirty="0"/>
              <a:t> steckt man schneller, als man ahnt: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Bloßes Zusammenarbeiten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Gemeinsames Projekt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Joint </a:t>
            </a:r>
            <a:r>
              <a:rPr lang="de-DE" sz="1100" dirty="0" err="1"/>
              <a:t>Venutres</a:t>
            </a:r>
            <a:endParaRPr lang="de-DE" sz="1100" dirty="0"/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b="1" dirty="0"/>
              <a:t>Kein schriftlicher oder mündlicher Vertrag erforderlich!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endParaRPr lang="de-DE" sz="1100" b="1" dirty="0"/>
          </a:p>
          <a:p>
            <a:pPr lvl="1"/>
            <a:r>
              <a:rPr lang="de-DE" sz="1100" b="1" dirty="0"/>
              <a:t> </a:t>
            </a:r>
            <a:endParaRPr lang="de-DE" sz="1100" dirty="0"/>
          </a:p>
        </p:txBody>
      </p:sp>
      <p:sp>
        <p:nvSpPr>
          <p:cNvPr id="7" name="Textfeld 6"/>
          <p:cNvSpPr txBox="1"/>
          <p:nvPr/>
        </p:nvSpPr>
        <p:spPr>
          <a:xfrm>
            <a:off x="683373" y="633712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/>
              <a:t>Was, wenn aus </a:t>
            </a:r>
            <a:r>
              <a:rPr lang="de-DE" sz="1400" b="1" dirty="0" err="1"/>
              <a:t>CoWorkern</a:t>
            </a:r>
            <a:r>
              <a:rPr lang="de-DE" sz="1400" b="1" dirty="0"/>
              <a:t> Geschäftspartner werden?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22520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19667" y="1219203"/>
            <a:ext cx="8257710" cy="91563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100" dirty="0"/>
              <a:t> Achtung: </a:t>
            </a:r>
            <a:r>
              <a:rPr lang="de-DE" sz="1100" b="1" dirty="0"/>
              <a:t>Haftung</a:t>
            </a:r>
            <a:r>
              <a:rPr lang="de-DE" sz="1100" dirty="0"/>
              <a:t>: Alle Gesellschafter haften </a:t>
            </a:r>
            <a:r>
              <a:rPr lang="de-DE" sz="1100" b="1" dirty="0"/>
              <a:t>gesamtschuldnerisch</a:t>
            </a:r>
            <a:r>
              <a:rPr lang="de-DE" sz="1100" dirty="0"/>
              <a:t> nach außen! Auch für Fehler </a:t>
            </a:r>
            <a:r>
              <a:rPr lang="de-DE" sz="1100"/>
              <a:t>der anderen.</a:t>
            </a:r>
            <a:endParaRPr lang="de-DE" sz="1100" dirty="0"/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Achtung: </a:t>
            </a:r>
            <a:r>
              <a:rPr lang="de-DE" sz="1100" b="1" dirty="0"/>
              <a:t>Durchsetzungssperre</a:t>
            </a:r>
            <a:r>
              <a:rPr lang="de-DE" sz="1100" dirty="0"/>
              <a:t>: Keine Geltendmachung von Ansprüchen zwischen Gesellschaftern, sondern Auseinandersetzung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Wichtig: </a:t>
            </a:r>
            <a:r>
              <a:rPr lang="de-DE" sz="1100" b="1" dirty="0"/>
              <a:t>Betriebshaftpflicht</a:t>
            </a:r>
            <a:r>
              <a:rPr lang="de-DE" sz="1100" dirty="0"/>
              <a:t>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83373" y="633712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/>
              <a:t>Was, wenn aus </a:t>
            </a:r>
            <a:r>
              <a:rPr lang="de-DE" sz="1400" b="1" dirty="0" err="1"/>
              <a:t>CoWorkern</a:t>
            </a:r>
            <a:r>
              <a:rPr lang="de-DE" sz="1400" b="1" dirty="0"/>
              <a:t> Geschäftspartner werden?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19667" y="1219203"/>
            <a:ext cx="6385402" cy="362406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100" dirty="0"/>
              <a:t> Wichtig: Wenn GbR gewollt ist: </a:t>
            </a:r>
            <a:r>
              <a:rPr lang="de-DE" sz="1100" b="1" dirty="0"/>
              <a:t>Schriftlicher Gesellschaftsvertrag</a:t>
            </a:r>
            <a:r>
              <a:rPr lang="de-DE" sz="1100" dirty="0"/>
              <a:t>: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Wettbewerbsklauseln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 err="1"/>
              <a:t>Know-How</a:t>
            </a:r>
            <a:r>
              <a:rPr lang="de-DE" sz="1100" dirty="0"/>
              <a:t>-Schutz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Kundenstammregelungen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Wer darf was mit Ergebnissen aus der GbR tun?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Verteilung von Gewinnen, Anteilen, Stimmrechten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Wer bringt was ein?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Was gilt, wenn die GbR beendet wird?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Steuerberater hinzuziehen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Wenn keine GbR gewollt ist: </a:t>
            </a:r>
            <a:r>
              <a:rPr lang="de-DE" sz="1100" b="1" dirty="0"/>
              <a:t>Klare Absprachen</a:t>
            </a:r>
            <a:r>
              <a:rPr lang="de-DE" sz="1100" dirty="0"/>
              <a:t>, auf welcher Grundlage zusammen gearbeitet wird!</a:t>
            </a:r>
          </a:p>
          <a:p>
            <a:pPr>
              <a:buFont typeface="Arial" pitchFamily="34" charset="0"/>
              <a:buChar char="•"/>
            </a:pPr>
            <a:endParaRPr lang="de-DE" sz="1100" b="1" dirty="0"/>
          </a:p>
          <a:p>
            <a:pPr lvl="1"/>
            <a:r>
              <a:rPr lang="de-DE" sz="1100" b="1" dirty="0"/>
              <a:t> </a:t>
            </a:r>
            <a:endParaRPr lang="de-DE" sz="1100" dirty="0"/>
          </a:p>
        </p:txBody>
      </p:sp>
      <p:sp>
        <p:nvSpPr>
          <p:cNvPr id="7" name="Textfeld 6"/>
          <p:cNvSpPr txBox="1"/>
          <p:nvPr/>
        </p:nvSpPr>
        <p:spPr>
          <a:xfrm>
            <a:off x="683373" y="633712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/>
              <a:t>Was, wenn aus </a:t>
            </a:r>
            <a:r>
              <a:rPr lang="de-DE" sz="1400" b="1" dirty="0" err="1"/>
              <a:t>CoWorkern</a:t>
            </a:r>
            <a:r>
              <a:rPr lang="de-DE" sz="1400" b="1" dirty="0"/>
              <a:t> Geschäftspartner werden?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81995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26197" y="2252365"/>
            <a:ext cx="7980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Wie schützt der </a:t>
            </a:r>
            <a:r>
              <a:rPr lang="de-DE" sz="2000" b="1" dirty="0" err="1"/>
              <a:t>CoWorker</a:t>
            </a:r>
            <a:r>
              <a:rPr lang="de-DE" sz="2000" b="1" dirty="0"/>
              <a:t> seine Geschäftsidee?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641350" y="2863850"/>
            <a:ext cx="3968750" cy="0"/>
          </a:xfrm>
          <a:prstGeom prst="line">
            <a:avLst/>
          </a:prstGeom>
          <a:ln w="38100">
            <a:solidFill>
              <a:srgbClr val="006BAD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14350" y="179070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80077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19667" y="1219203"/>
            <a:ext cx="5595121" cy="243912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100" dirty="0"/>
              <a:t> (P): </a:t>
            </a:r>
            <a:r>
              <a:rPr lang="de-DE" sz="1100" b="1" dirty="0"/>
              <a:t>Ideen sind nicht schutzfähig</a:t>
            </a:r>
            <a:r>
              <a:rPr lang="de-DE" sz="1100" dirty="0"/>
              <a:t> 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Möglich ist aber: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Marke</a:t>
            </a:r>
            <a:r>
              <a:rPr lang="de-DE" sz="1100" dirty="0"/>
              <a:t> anmelden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Patent</a:t>
            </a:r>
            <a:r>
              <a:rPr lang="de-DE" sz="1100" dirty="0"/>
              <a:t> anmelden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Urhebervermerke</a:t>
            </a:r>
            <a:r>
              <a:rPr lang="de-DE" sz="1100" dirty="0"/>
              <a:t> auf geschützten Materialien anbringen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 Geschäftsgeheimnisse und </a:t>
            </a:r>
            <a:r>
              <a:rPr lang="de-DE" sz="1100" dirty="0" err="1"/>
              <a:t>Know</a:t>
            </a:r>
            <a:r>
              <a:rPr lang="de-DE" sz="1100" dirty="0"/>
              <a:t> </a:t>
            </a:r>
            <a:r>
              <a:rPr lang="de-DE" sz="1100" b="1" dirty="0" err="1"/>
              <a:t>How</a:t>
            </a:r>
            <a:r>
              <a:rPr lang="de-DE" sz="1100" b="1" dirty="0"/>
              <a:t> technisch und organisatorisch schützen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Datenschutzkonform</a:t>
            </a:r>
            <a:r>
              <a:rPr lang="de-DE" sz="1100" dirty="0"/>
              <a:t> arbeiten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</p:txBody>
      </p:sp>
      <p:sp>
        <p:nvSpPr>
          <p:cNvPr id="7" name="Textfeld 6"/>
          <p:cNvSpPr txBox="1"/>
          <p:nvPr/>
        </p:nvSpPr>
        <p:spPr>
          <a:xfrm>
            <a:off x="683373" y="633712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/>
              <a:t>Wie schützt der </a:t>
            </a:r>
            <a:r>
              <a:rPr lang="de-DE" sz="1400" b="1" dirty="0" err="1"/>
              <a:t>CoWorker</a:t>
            </a:r>
            <a:r>
              <a:rPr lang="de-DE" sz="1400" b="1" dirty="0"/>
              <a:t> seine Geschäftsidee?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37880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Bildergebnis für DLG Logo"/>
          <p:cNvSpPr>
            <a:spLocks noChangeAspect="1" noChangeArrowheads="1"/>
          </p:cNvSpPr>
          <p:nvPr/>
        </p:nvSpPr>
        <p:spPr bwMode="auto">
          <a:xfrm>
            <a:off x="0" y="-102393"/>
            <a:ext cx="1790700" cy="850106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8" name="AutoShape 4" descr="data:image/jpeg;base64,/9j/4AAQSkZJRgABAQAAAQABAAD/2wCEAAkGBhIQEREPEBEQEBIVEA8QFREQEBATERUQFBAZFRUVEhIXGyYfFxwlGRISIC8gIycpLCwsFx4xNTAqNSYrLCwBCQoKDgwOGg8PGSklHSQtKSwsKSk1LSkwLDQtKiwpLCwsMS8sLSwsKiopKSksLCkpMiksLCwsLCksKikpLCwpL//AABEIALMBGgMBIgACEQEDEQH/xAAcAAEAAwEBAQEBAAAAAAAAAAAABQYHBAMCAQj/xABLEAABAwEBBwwQBAYCAwAAAAABAAIDBBEFBgcSITFRExUyNEFhcXKBkaHRFiI1QlJTVGJzg5KTsbKzwSMzQ6IUgoTC0uEkoxclY//EABoBAQACAwEAAAAAAAAAAAAAAAACBAEDBQb/xAA8EQACAQIBBgsHAwMFAAAAAAAAAQIDBBEFITFxkdESExRBUWGBobHB4QYWMjNSYvAVIkM0RIIjQlOi8f/aAAwDAQACEQMRAD8A3FERAEREAREQBERAEREBE1l9dJC90Us7GPbYC041otFujQQvHs2ofKY/3dSzG/vuhU8Zn0mKBQ87VytVhUlFRWZtc+82zs2ofKY/3dSdm1D5TH+7qWJohr/Wav0rv3m2dm1D5TH+7qTs2ofKY/3dSxNEH6xV+ld+82zs2ofKY/3dSdm1D5TH+7qWS0l7dVKAY6eZwOZ2IWtPA51gXPdG5stO/Upm4j7A7FtachzZWkhCbypcJcJwWHTnNi7NqHymP93Uv3s1ofKYuc9SyGluFUSxmaKGSRgcWlzBjWOABIxRlzEbi4nsLSWuBaRnBBBHCChh5WrpYuC7za+zWh8qi5z1J2a0PlUXOepYkiEf1mr9K7zbezWh8qi5z1J2a0PlUXOepYkiD9Zq/Su823s1ofKouc9Sk6G6Ec7BJC8SMJIxm5rQbCv5/Wv4NdoM9JN85QvWOUJ3FTgSSWbEtKIiHYCIiAIiIAiIgCIiAIiIAiIgCIiAIiIAiIgMVv77oVPGZ9JigVPX990KnjM+kxQKyeGufnT1vxCIBbkWn3lXhCINqapodLkcyJ2UR6C4brvhw5hO2tZ3EuDHtfQV29zB3NUgSTEwRGwi0fiuHmtOxG+eYrRLkXqUtLZqUTcYfqP7eT2jm5LFx3z37Q0VrPzZrMkbTmtzGR3e8Gf4rMrtX21NWTqkhaw/pR2tjs3wNly2rB2HO1scyXCn+bOw1quvqpITZJURAjO1rsdw4WttIVFu/cSW6k7qujDZISGxhznYhLmDtu1dYd1Uda3gx2j66X7IQp3DyhPiqiwjpzaTkvUr4rmxmkrZGwzGR0oabXNxHNABx2gtGVjs5VlmpqSuZlEFS3NjNLXEcD2m1vIQs4wobdHoIvmeqrT1L43B8b3McMzmOLXc4Qi7/k8nQcU4rN+cxfbv4LiLX0bsbd1GQi3+R/2dzqhVFM+NxZI1zHNNha4EEHfBV2vewmyMIjqxqrM2qtAEg4wGRw5jwq4XVuJS3Tha+1rrW/hzx2Yzd7fFudp6ChiVrQuouVs8JfS/z0MVRSV3rgS0cmpSjPaWvGxe3S0/EbijVk4s4Sg3GSwYWv4NdoM9JN85WQLX8Gu0Gekm+crB1ckfPep+RaUREPUhERAEREAREQBERAEREAREQBERAEREAREQGK3990KnjM+kxQKnr++6FTxmfSYo249zHVM8UDche8C3Q3O53I0E8iHiK8XKvKK0uT8S54Nr1g4/xsotAJELTuuGQychyDftO4FN39X5fwjdQhIM7hbbnEbD3xHhHcHLotmrpVkdBSueAAyKMNYzSdixvKbMvCViNbWPme+WQ4z3kucd86NA3kOxc1FY0VRp/E9L89x5SSlxLnEuJJJJNpJOcknOV82rfoaCLFb+HHsR3jdHAuO51VRVOMIf4eQt2QDG2jhBCGt5IzpOosX+dJhy1vBjtH10v2UThLvdhjibUxMbG/VGscGANa5rgbCWjJaCBl3+BS2DHaPrpfshmyt5W924S6CpYUNuj0EXzPVRVuwobdHoIvmer1exetTwU8f4Ub5HMa58jmhzi5wtNhIyAW5AholaSubqok8MGYtapy9a+mShktFronEapHbkPnN0OHTmO9qtPV0Ukz6ZmoOlZbjMEYtFhsOWyw2W5bDkVewi3tQindVRsZHJG5luI0ND2ucG2OAyW2uBt3kJuwnQi61Kabj0dWn/AMLFX0EF0qYC0PY9oeyQZ2u3HDQRlBHCCsZutct9NM+CUWOabLRmI3HN3iMqt2DK+Exymjee0ktdHb3soFpHA4DnA0qYwoXEEkLapo7eIhrt+Jxs6HEe05DbcxjeW/HxX7lp896MuWvYNdoM9JN86yFa9g12gz0k3zoV8kfPep+RakREPUhERAEREAREQBERAEREAREQBERAEREAREQGK3990KnjM+kxTuCm52NLNUEbBjY28Z5tJHI0e0oK/vuhU8Zn0mK9YLoMWjLvDnkdyANb/aUPMWsOHfSx5nJkThXunlhpQclhmdw5Ws+EnOFnhVjwgT49fPobqbBwCNpPSSq4UKV9Uc7iT68NmY/oWHYt4rfgsowcyEXQsG7HMDwZD8QFq8OxbxW/BZLg87ot4s/yod69+dQ17i44Th/wT6aL7pgx2j66X7L9wm7RPpYviV+YMdo+ul+yEv7/APxKjhR27/Tx/M9anc78mL0UfyBZZhR27/Tx/M9anc78mL0UfyBCFn/U1ta8zKL26xkd1TJI9sbdWq7XPcGtFofZaTv2K338XcppaGdkdRA951KxrJWOcbJmE2AHQCs1r6Z7558Rj32TS24rXOs/EOewLnkopGjGdHI0DOXMcBykhDkQu50qc6SjmeOfXmPmnndG9sjDY5rmvadDmm0HnC3RpZWUot2E8HMJGfEW9CwdbHg7qMegiB70ys5BISOghCzkif75U3oa/PEx+aEsc5jsjmuc0jzmmw9IWt4NdoM9JN86zu/Sn1OvqWjdkx/baHnpcVomDXaDPSTfOhjJsOBdSj0YrvLUiIh6YIiIAiIgCIiAIiIAiIgCIiAIiIAiIgCIiAxW/vuhU8Zn0mLQsG7v+BHvPmH/AGE/cLPb++6FTxmfSYrngpqw6mli3WTY38r2Czpa5DzllLC+munheOJSr92WV9Tb4wHnjafuoIq3YTaLErdU3JYmOt85vaEczW86qJQ5d1FxrzT6Wf0LDsW8VvwWS4PO6LeLP8pWtQ7FvFb8Fk2Dsf8AsRxJ/gh6G9+dQ17i44Tdon0sXxK/MGO0fXS/ZMJu0T6aL7pgx2j66X7IS/v/APEqOFHbv9PH8z1qdzvyYvRR/IFlmFHbv9PH8z1qdzvyYvRR/IEIWf8AU1ta8yg3iXZbHWVNKWuLpqiVwcLMUYmOTbu7ismEDufUeq+uxUa9LuuPS1fySK84Qe59R6n67EIW03KzqJ83CXdj5mMrXcGbbKFu/LKf3WfZZEtvvOotRoqdhyHUw88MhL7D7ViFHI8cazfQjMcIDrboVHqhzQMV9wa7QZ6Sb51mV8VZq1VUSg2h00lh80Osb0ALTcGu0Gekm+dDbk+SleTkufheJakREPRhERAEREAREQBERAEREAREQBERAEREAREQGK3990KnjM+kxd2DW6uo1epONjZm4m9qg7Zn9w/mXDf33QqeMz6TFBxSlrg5pLXNIcCM4cDaCOVDxkqrpXTmuaT8TWMJVxtWpRM0WvhJf6o5H81jXfylZIVuV7d22V1M2TJjWYkjNwPs7YWaDnG8Vl1+d65opjigmB5Jjdo0sJ0jpHKhfynQU0rinnT0+T8jZINi3it+CqV6F4z6Sd9RLIxzsVzWtZjWDGIJJJA3BZZZuqqNwm1oAH4GQWfln/JfX/lCt0Qe7d/khZnf2s5RlLHGOgteFCQCiAtymeMAabA4/ZfWDHaPrpfss2u1fDPWODp342LbitaMVjbc9g5spyrsuLfpU0keow6li4znduwk2nPltGhCqsoU+VOq8cMMC23/AF6Es75Kxr4wyOnJLXY2MdTDnGywWZirncqQOghc02gxRkEboLAsoq8ItXLG+J2o4r2PY6yMg4rmkGw42grluNfrVUjNSje1zBbY2RuMG2m04ptBHBbYhthf29Os5xTwlp1l5uLeM+CvfVukYY8aZ7GjGx7ZLcjgRYLA45ibci7cIsgFz5gSAXOhaN86s02DkaTyKknCfW//AA92f8lDXZvjqK0t1Z+MAe1YxtjQTkyNGc8NpQjO9t4UZU6Sf7se8Xs3HNXUxQ2dqTjPOiJuV3Pm4SFrt9N1RS0ksoNjsXEZ6R3ats4LbeAFR14l6/8ABw48g/HkALvMb3rOHdO/wBVDCRfFq8wp4zbHCTaRmdNmPsjJwlyE6a5FauUvil+LZpKctewa7QZ6Sb51kK17BrtBnpJvnQq5I+e9T8i1IiIepCIiAIiIAiIgCIiAIiIAiIgCIiAIiIAiIgMVv77oVPGZ9JigVPX990KnjM+kxQKyeGufnT1vxJm9e+R9DNqgtdG6xskfhN0jzhabOUbq1x7Ke6FPuSwyDOM4O9utcDzLClMXuX0TUL8aPtmEjHice1dvjwXb/wAVgu2N9xP+nUzwfd6HvfPedNROLrDJCT2soGbQJB3p6DuaFALcbiXx09cw6m4E2dvC+zHAOe1u6N8WhQt2sGdPMS+AmncdwDGit4lva8hs3kLFfJnDXGW7xT5t3qZQitNbg2rYz2rWTDTHIAeZ9n3UY+9KtGQ0s/IwnpCycuVtWjpg9hEopynvIrn5qZ433ljB+4hT9zMFUriDUSsjHgxWvfwYxsA6UJ07OvUeaD7cxR4IHSODGNc9zjYGtBLid4BaheXeEKcioqQHTZ2syFse+Tuu6BuaVYbjXuU9G06iwNNnbSOyvI33HMN4WBVm+rCMyMOhoyJJMoM2Qxs4nhnfzcOZYOtStKVmuNrvF8y/NLOu/u/EUrDTwu/HcMpB/KYRnPnHcHLotyZfUsrnuL3EucSXFziSSTnJO6vlZOTd3UrmfCejmQWvYNNot9LN8yyFa9g02i30s3zLBbyR896n5FqREQ9UEREAREQBERAEREAREQBERAERVS+XCBDSkxRjV5hkIBsYw6HO07w5bENVWtCjHhTeCLWix+pwjVzza2RkY8FkTLOd4celebcIVeP1weGKH7NQ5ryxQx0S7t5qF3L5IKNuNM+wnYxtFsjuBujfNgXHerfWK8zERmNsZYBa7GccbGziywbHfWP1tdJO90sri97jaXH4DQN4ZlfsEmxquNB8HoabfKM69yoLNHP4Mq9/fdCp4zPpMUCrPftcyZ9dUObDK5pcyxzYnkH8JuYgKE1nqPET+5k6kONcwlx08z0vxONF2az1HiJ/cydSaz1HiJ/cydSyaOLl0M5oZnMcHsc5rgbQ5pIcDpBGZXC4+E+oiAbO1tQ3wrcSTnAsPNyqsaz1HiJ/cydSaz1HiJ/cydSwbqNSvReMMUahSYTKJ+zMsR0PjJ6WWrr7PaDyge7m/wAVkms9R4if3MnUms9R4if3MnUh0VlS5SzxWx7zVZsI1C3NK5+82KT+4BRNdhYjAsgge46ZXNYOZtpPQqBrPUeIn9zJ1JrPUeIn9zJ1IQnlK6loWGpb8Ttu3fdU1dolksZ4qPtY+UZ3cpKhl2az1HiJ/cydSaz1HiJ/cydSyc6fG1HwpYtnGi7NZ6jxE/uZOpNZ6jxE/uZOpCHFy6Gca13BptFvpZfmWXaz1HiJ/cydS1XB1TuZRNa9rmO1SU2PaWnZaCsHVyTGSrvFcz8jORfdWRyOLamXI92R7scZ9D7Qrfe5hNDyIqwNYTkEzLQy3z297wjJvBes+DajcXEVEoJJNmPCcpOjFXM/BOw7CrdyxNd8HBQjUhL4WmWIW+UKEsVnXQ3vNBBtyjKF+qFvXuRNSRmCWVszG2am4Nc1zW7rSCTk0ZcmUZrFNKZ3YScopyWD6AiIhMIiIAiIgCIiAIiICsX/AN8LqSnDYziyyksa4Z2tA7dw38oA41u4stufcSoqPyYZJMuyDTi277zkHOtsq7jQTPbLLE2RzAQ3HGMACbTY05Lc2Wxes1ZHHkJAs70Z+YZlrqVYUo8KbSXS8xzK+TpXVXGUs3MkZnQYLal9hlkihGgWyPHILB+5WCiwWUzbDLJNKdFrWN5gLelT013fAbyu6h1rilunI7viN5uTpzrh1/aG0pZotyfV64d2Jdo5DpR0x25zpp70KGLKKeLhkGP0vJXcyogjGK0xtGhgFnM1V9zicpJPDlX4uRU9qKj+XTS1vHcdOnk+nDRm1LAsBuvF4RPA0r815i0n2SoBFUftLd9Edj3m/kkOsn9eYtLvZTXmPS72VAIse8l50R2PeOSU+snteY/O9lNeo/O5lAonvJedEdnqZ5JT6ye16j87mTXqPzuZQKLHvJefbs9RySn1k9r1H53MmvUfncygUT3kvPt2eo5JT6ye16j87mTXqPzuZQKJ7yXn27PUckp9ZPa9R+dzJr1H53MoFE947z7dnqOSU+snteo/O5k16j87mUCie8d59uz1HJKfWfrzaSd8r8RF55vF4lo9WVb25nuHKbOZdUV2pBnsdwiw84XAit0b65o/LqNdubZoNcqcJaUT9Pdhjsh7Q7+bnXaCqmuilr3x5jaPBOb/AEvR2XtLJNRuVivqWntW7DUValotMCyouejrmyDJkO605x1roXsqVWFaCnTeKfOc+UXF4MIiLaYCIuarugyPObT4Iz8uhaq1anRg51GkulkoxcngjpXDU3WYzIO3OgZuUqMqKySXIAcXwWg2culebLnSHvHcuT4ryt1l2tV/bZU2/uwb2LfsLkLaKz1H2H3UXTkfu4o0NydOdci7mXGkOfFHCepezLgu3XgcAJ6lwp2GUrqXCnCTf3ZvHDAsqrSgsE0RaKZbcJu69x4AB1r2bcaMbjjwu6luh7O3stKS1vdiRd1TRAIrI25sQ7wctp+K9W07Bma0cDQrkPZes/jqRWrF7iDvI8yKuGk5gTwL0bSPOZj/AGSrQitQ9loL4qr7Fh5s1u8fMittuZKe8PLYPiV6NuPKdwDhcPsp8mzKuGou7Tx7KaO3QHYx5m2lb/d2yp55zl2tLyMK5qy+FHELhv0s5z1L7bcE7rxyAleE1+1O3Y6o/issH7iFxS3++BAf5pLOgD7qP6dkmnpePa34G5K6loXh5kuLgjdf+3/a+xcJvhO6FWpL+ZjsWRN4Q8/cLmffjVHvmN4I2/e1Y4rJMNFNvb5smre6elr87C4C4cel/OOpfouLH53P/pUh19NUf1iOBkY/tXmb4ak/ryc4HwCcPJq0UO5byXJLjnmu/cX0XHi0H2iv3WiLQfaKz7X2o8fL7ZTXyo8fL7ZUuPsF/AtiHI631+JoOtEXgn2ndaazxaD7RVAF36kfrye0vSO+Sq3JnnkYfspKvk//AIFsiY5HX+vxL0bjRaHe0V8m4kel3OOpVSG7d0DsRI7+nB6Q1d8F07pH9AHjMxf7gtsYWFTRb/8AXcapUa0dM1tJo3CZuOf0dS8zcEbjzyt/2vGCtr++p4fe4vwLlJU8sx2ccbOLKXHmxB8VuWTLCr/C12SRplOrD/ctqZHuuE7cc08IIXi+48o3AeBw+6sCKE/Z2yloTWp78SKuqiKw+hkGdjua34LxIVtXy+MOzgHhAK59X2Xj/HUfasfDA2q8fOirRyFpDmmwjdVgoK8SjQ4Zx9wvyW5Mbu9xeKbOjMuXWhzHB0bxaNx2TktCxZWV/kypilw4PSk+9J4Z9WkVKlKsuhksi+WEkAkWHRoX0vYJ4rEoBfDYWjKGtB02C1faLDinpRnEIiKRgIiIAiLznnDBjG2zQ1rnE8DWgkrDaWdhLE9F5VFSyMYz3NYNLiAOlV+vuzVvtbT00jB4cjO25GnIOW1Qc171bKcaRjnHS+SO3ktdkXNrXzWalTlLrweBdp2qeepJLtWJP1t+0LMkYdKdOxbznL0KCq78qh+xLYh5rbT7TregBfAvQqvAaPWM61+9h9V4DPeNXKq1r+pzSS6k16l+FO1hzp63iRVRWSSZZHvfxnE9BXipk3o1XiweCRnWvN97FUP0Xcjoz8HKhK3r6XCWxltVqWhSW1EUi79Yqi2zUJfZNnPmUrRXkSuyyubENA7d3RkHOUp2tao8IwfgJV6cFi5Ira+o4y42NBcdDQSeYK/0l6FPHsmmU6ZDk9kWBS8NO1gsY1rBoaABzBdKnkeo/jklqzlKeUYL4Vj3Gd097NS/NEWjS8hnQcvQpOC8SQ7OWNvFDnnpsV1RX4ZJoR+LF/nUVJZQqvRgitQ3ixDZySO4MVo+BPSu2K9Olb+njcZ7z0W2KYRW42VvHRBePiaJXNWWmTOOK5EDdjDEPVtt57F1NYBkAA4BYvpFZjCMdCwNLk3pYREUiIREQBERAEREAREQBERAEREAREQBERAEREAREQBERAEREAREQBERAEREAREQBERAEREAREQBERAEREAREQBERAf/2Q=="/>
          <p:cNvSpPr>
            <a:spLocks noChangeAspect="1" noChangeArrowheads="1"/>
          </p:cNvSpPr>
          <p:nvPr/>
        </p:nvSpPr>
        <p:spPr bwMode="auto">
          <a:xfrm>
            <a:off x="34926" y="-67866"/>
            <a:ext cx="3048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0" name="AutoShape 6" descr="data:image/jpeg;base64,/9j/4AAQSkZJRgABAQAAAQABAAD/2wCEAAkGBhIQEREPEBEQEBIVEA8QFREQEBATERUQFBAZFRUVEhIXGyYfFxwlGRISIC8gIycpLCwsFx4xNTAqNSYrLCwBCQoKDgwOGg8PGSklHSQtKSwsKSk1LSkwLDQtKiwpLCwsMS8sLSwsKiopKSksLCkpMiksLCwsLCksKikpLCwpL//AABEIALMBGgMBIgACEQEDEQH/xAAcAAEAAwEBAQEBAAAAAAAAAAAABQYHBAMCAQj/xABLEAABAwEBBwwQBAYCAwAAAAABAAIDBBEFBgcSITFRExUyNEFhcXKBkaHRFiI1QlJTVGJzg5KTsbKzwSMzQ6IUgoTC0uEkoxclY//EABoBAQACAwEAAAAAAAAAAAAAAAACBAEDBQb/xAA8EQACAQIBBgsHAwMFAAAAAAAAAQIDBBEFITFxkdESExRBUWGBobHB4QYWMjNSYvAVIkM0RIIjQlOi8f/aAAwDAQACEQMRAD8A3FERAEREAREQBERAEREBE1l9dJC90Us7GPbYC041otFujQQvHs2ofKY/3dSzG/vuhU8Zn0mKBQ87VytVhUlFRWZtc+82zs2ofKY/3dSdm1D5TH+7qWJohr/Wav0rv3m2dm1D5TH+7qTs2ofKY/3dSxNEH6xV+ld+82zs2ofKY/3dSdm1D5TH+7qWS0l7dVKAY6eZwOZ2IWtPA51gXPdG5stO/Upm4j7A7FtachzZWkhCbypcJcJwWHTnNi7NqHymP93Uv3s1ofKYuc9SyGluFUSxmaKGSRgcWlzBjWOABIxRlzEbi4nsLSWuBaRnBBBHCChh5WrpYuC7za+zWh8qi5z1J2a0PlUXOepYkiEf1mr9K7zbezWh8qi5z1J2a0PlUXOepYkiD9Zq/Su823s1ofKouc9Sk6G6Ec7BJC8SMJIxm5rQbCv5/Wv4NdoM9JN85QvWOUJ3FTgSSWbEtKIiHYCIiAIiIAiIgCIiAIiIAiIgCIiAIiIAiIgMVv77oVPGZ9JigVPX990KnjM+kxQKyeGufnT1vxCIBbkWn3lXhCINqapodLkcyJ2UR6C4brvhw5hO2tZ3EuDHtfQV29zB3NUgSTEwRGwi0fiuHmtOxG+eYrRLkXqUtLZqUTcYfqP7eT2jm5LFx3z37Q0VrPzZrMkbTmtzGR3e8Gf4rMrtX21NWTqkhaw/pR2tjs3wNly2rB2HO1scyXCn+bOw1quvqpITZJURAjO1rsdw4WttIVFu/cSW6k7qujDZISGxhznYhLmDtu1dYd1Uda3gx2j66X7IQp3DyhPiqiwjpzaTkvUr4rmxmkrZGwzGR0oabXNxHNABx2gtGVjs5VlmpqSuZlEFS3NjNLXEcD2m1vIQs4wobdHoIvmeqrT1L43B8b3McMzmOLXc4Qi7/k8nQcU4rN+cxfbv4LiLX0bsbd1GQi3+R/2dzqhVFM+NxZI1zHNNha4EEHfBV2vewmyMIjqxqrM2qtAEg4wGRw5jwq4XVuJS3Tha+1rrW/hzx2Yzd7fFudp6ChiVrQuouVs8JfS/z0MVRSV3rgS0cmpSjPaWvGxe3S0/EbijVk4s4Sg3GSwYWv4NdoM9JN85WQLX8Gu0Gekm+crB1ckfPep+RaUREPUhERAEREAREQBERAEREAREQBERAEREAREQGK3990KnjM+kxQKnr++6FTxmfSYo249zHVM8UDche8C3Q3O53I0E8iHiK8XKvKK0uT8S54Nr1g4/xsotAJELTuuGQychyDftO4FN39X5fwjdQhIM7hbbnEbD3xHhHcHLotmrpVkdBSueAAyKMNYzSdixvKbMvCViNbWPme+WQ4z3kucd86NA3kOxc1FY0VRp/E9L89x5SSlxLnEuJJJJNpJOcknOV82rfoaCLFb+HHsR3jdHAuO51VRVOMIf4eQt2QDG2jhBCGt5IzpOosX+dJhy1vBjtH10v2UThLvdhjibUxMbG/VGscGANa5rgbCWjJaCBl3+BS2DHaPrpfshmyt5W924S6CpYUNuj0EXzPVRVuwobdHoIvmer1exetTwU8f4Ub5HMa58jmhzi5wtNhIyAW5AholaSubqok8MGYtapy9a+mShktFronEapHbkPnN0OHTmO9qtPV0Ukz6ZmoOlZbjMEYtFhsOWyw2W5bDkVewi3tQindVRsZHJG5luI0ND2ucG2OAyW2uBt3kJuwnQi61Kabj0dWn/AMLFX0EF0qYC0PY9oeyQZ2u3HDQRlBHCCsZutct9NM+CUWOabLRmI3HN3iMqt2DK+Exymjee0ktdHb3soFpHA4DnA0qYwoXEEkLapo7eIhrt+Jxs6HEe05DbcxjeW/HxX7lp896MuWvYNdoM9JN86yFa9g12gz0k3zoV8kfPep+RakREPUhERAEREAREQBERAEREAREQBERAEREAREQGK3990KnjM+kxTuCm52NLNUEbBjY28Z5tJHI0e0oK/vuhU8Zn0mK9YLoMWjLvDnkdyANb/aUPMWsOHfSx5nJkThXunlhpQclhmdw5Ws+EnOFnhVjwgT49fPobqbBwCNpPSSq4UKV9Uc7iT68NmY/oWHYt4rfgsowcyEXQsG7HMDwZD8QFq8OxbxW/BZLg87ot4s/yod69+dQ17i44Th/wT6aL7pgx2j66X7L9wm7RPpYviV+YMdo+ul+yEv7/APxKjhR27/Tx/M9anc78mL0UfyBZZhR27/Tx/M9anc78mL0UfyBCFn/U1ta8zKL26xkd1TJI9sbdWq7XPcGtFofZaTv2K338XcppaGdkdRA951KxrJWOcbJmE2AHQCs1r6Z7558Rj32TS24rXOs/EOewLnkopGjGdHI0DOXMcBykhDkQu50qc6SjmeOfXmPmnndG9sjDY5rmvadDmm0HnC3RpZWUot2E8HMJGfEW9CwdbHg7qMegiB70ys5BISOghCzkif75U3oa/PEx+aEsc5jsjmuc0jzmmw9IWt4NdoM9JN86zu/Sn1OvqWjdkx/baHnpcVomDXaDPSTfOhjJsOBdSj0YrvLUiIh6YIiIAiIgCIiAIiIAiIgCIiAIiIAiIgCIiAxW/vuhU8Zn0mLQsG7v+BHvPmH/AGE/cLPb++6FTxmfSYrngpqw6mli3WTY38r2Czpa5DzllLC+munheOJSr92WV9Tb4wHnjafuoIq3YTaLErdU3JYmOt85vaEczW86qJQ5d1FxrzT6Wf0LDsW8VvwWS4PO6LeLP8pWtQ7FvFb8Fk2Dsf8AsRxJ/gh6G9+dQ17i44Tdon0sXxK/MGO0fXS/ZMJu0T6aL7pgx2j66X7IS/v/APEqOFHbv9PH8z1qdzvyYvRR/IFlmFHbv9PH8z1qdzvyYvRR/IEIWf8AU1ta8yg3iXZbHWVNKWuLpqiVwcLMUYmOTbu7ismEDufUeq+uxUa9LuuPS1fySK84Qe59R6n67EIW03KzqJ83CXdj5mMrXcGbbKFu/LKf3WfZZEtvvOotRoqdhyHUw88MhL7D7ViFHI8cazfQjMcIDrboVHqhzQMV9wa7QZ6Sb51mV8VZq1VUSg2h00lh80Osb0ALTcGu0Gekm+dDbk+SleTkufheJakREPRhERAEREAREQBERAEREAREQBERAEREAREQGK3990KnjM+kxd2DW6uo1epONjZm4m9qg7Zn9w/mXDf33QqeMz6TFBxSlrg5pLXNIcCM4cDaCOVDxkqrpXTmuaT8TWMJVxtWpRM0WvhJf6o5H81jXfylZIVuV7d22V1M2TJjWYkjNwPs7YWaDnG8Vl1+d65opjigmB5Jjdo0sJ0jpHKhfynQU0rinnT0+T8jZINi3it+CqV6F4z6Sd9RLIxzsVzWtZjWDGIJJJA3BZZZuqqNwm1oAH4GQWfln/JfX/lCt0Qe7d/khZnf2s5RlLHGOgteFCQCiAtymeMAabA4/ZfWDHaPrpfss2u1fDPWODp342LbitaMVjbc9g5spyrsuLfpU0keow6li4znduwk2nPltGhCqsoU+VOq8cMMC23/AF6Es75Kxr4wyOnJLXY2MdTDnGywWZirncqQOghc02gxRkEboLAsoq8ItXLG+J2o4r2PY6yMg4rmkGw42grluNfrVUjNSje1zBbY2RuMG2m04ptBHBbYhthf29Os5xTwlp1l5uLeM+CvfVukYY8aZ7GjGx7ZLcjgRYLA45ibci7cIsgFz5gSAXOhaN86s02DkaTyKknCfW//AA92f8lDXZvjqK0t1Z+MAe1YxtjQTkyNGc8NpQjO9t4UZU6Sf7se8Xs3HNXUxQ2dqTjPOiJuV3Pm4SFrt9N1RS0ksoNjsXEZ6R3ats4LbeAFR14l6/8ABw48g/HkALvMb3rOHdO/wBVDCRfFq8wp4zbHCTaRmdNmPsjJwlyE6a5FauUvil+LZpKctewa7QZ6Sb51kK17BrtBnpJvnQq5I+e9T8i1IiIepCIiAIiIAiIgCIiAIiIAiIgCIiAIiIAiIgMVv77oVPGZ9JigVPX990KnjM+kxQKyeGufnT1vxJm9e+R9DNqgtdG6xskfhN0jzhabOUbq1x7Ke6FPuSwyDOM4O9utcDzLClMXuX0TUL8aPtmEjHice1dvjwXb/wAVgu2N9xP+nUzwfd6HvfPedNROLrDJCT2soGbQJB3p6DuaFALcbiXx09cw6m4E2dvC+zHAOe1u6N8WhQt2sGdPMS+AmncdwDGit4lva8hs3kLFfJnDXGW7xT5t3qZQitNbg2rYz2rWTDTHIAeZ9n3UY+9KtGQ0s/IwnpCycuVtWjpg9hEopynvIrn5qZ433ljB+4hT9zMFUriDUSsjHgxWvfwYxsA6UJ07OvUeaD7cxR4IHSODGNc9zjYGtBLid4BaheXeEKcioqQHTZ2syFse+Tuu6BuaVYbjXuU9G06iwNNnbSOyvI33HMN4WBVm+rCMyMOhoyJJMoM2Qxs4nhnfzcOZYOtStKVmuNrvF8y/NLOu/u/EUrDTwu/HcMpB/KYRnPnHcHLotyZfUsrnuL3EucSXFziSSTnJO6vlZOTd3UrmfCejmQWvYNNot9LN8yyFa9g02i30s3zLBbyR896n5FqREQ9UEREAREQBERAEREAREQBERAERVS+XCBDSkxRjV5hkIBsYw6HO07w5bENVWtCjHhTeCLWix+pwjVzza2RkY8FkTLOd4celebcIVeP1weGKH7NQ5ryxQx0S7t5qF3L5IKNuNM+wnYxtFsjuBujfNgXHerfWK8zERmNsZYBa7GccbGziywbHfWP1tdJO90sri97jaXH4DQN4ZlfsEmxquNB8HoabfKM69yoLNHP4Mq9/fdCp4zPpMUCrPftcyZ9dUObDK5pcyxzYnkH8JuYgKE1nqPET+5k6kONcwlx08z0vxONF2az1HiJ/cydSaz1HiJ/cydSyaOLl0M5oZnMcHsc5rgbQ5pIcDpBGZXC4+E+oiAbO1tQ3wrcSTnAsPNyqsaz1HiJ/cydSaz1HiJ/cydSwbqNSvReMMUahSYTKJ+zMsR0PjJ6WWrr7PaDyge7m/wAVkms9R4if3MnUms9R4if3MnUh0VlS5SzxWx7zVZsI1C3NK5+82KT+4BRNdhYjAsgge46ZXNYOZtpPQqBrPUeIn9zJ1JrPUeIn9zJ1IQnlK6loWGpb8Ttu3fdU1dolksZ4qPtY+UZ3cpKhl2az1HiJ/cydSaz1HiJ/cydSyc6fG1HwpYtnGi7NZ6jxE/uZOpNZ6jxE/uZOpCHFy6Gca13BptFvpZfmWXaz1HiJ/cydS1XB1TuZRNa9rmO1SU2PaWnZaCsHVyTGSrvFcz8jORfdWRyOLamXI92R7scZ9D7Qrfe5hNDyIqwNYTkEzLQy3z297wjJvBes+DajcXEVEoJJNmPCcpOjFXM/BOw7CrdyxNd8HBQjUhL4WmWIW+UKEsVnXQ3vNBBtyjKF+qFvXuRNSRmCWVszG2am4Nc1zW7rSCTk0ZcmUZrFNKZ3YScopyWD6AiIhMIiIAiIgCIiAIiICsX/AN8LqSnDYziyyksa4Z2tA7dw38oA41u4stufcSoqPyYZJMuyDTi277zkHOtsq7jQTPbLLE2RzAQ3HGMACbTY05Lc2Wxes1ZHHkJAs70Z+YZlrqVYUo8KbSXS8xzK+TpXVXGUs3MkZnQYLal9hlkihGgWyPHILB+5WCiwWUzbDLJNKdFrWN5gLelT013fAbyu6h1rilunI7viN5uTpzrh1/aG0pZotyfV64d2Jdo5DpR0x25zpp70KGLKKeLhkGP0vJXcyogjGK0xtGhgFnM1V9zicpJPDlX4uRU9qKj+XTS1vHcdOnk+nDRm1LAsBuvF4RPA0r815i0n2SoBFUftLd9Edj3m/kkOsn9eYtLvZTXmPS72VAIse8l50R2PeOSU+snteY/O9lNeo/O5lAonvJedEdnqZ5JT6ye16j87mTXqPzuZQKLHvJefbs9RySn1k9r1H53MmvUfncygUT3kvPt2eo5JT6ye16j87mTXqPzuZQKJ7yXn27PUckp9ZPa9R+dzJr1H53MoFE947z7dnqOSU+snteo/O5k16j87mUCie8d59uz1HJKfWfrzaSd8r8RF55vF4lo9WVb25nuHKbOZdUV2pBnsdwiw84XAit0b65o/LqNdubZoNcqcJaUT9Pdhjsh7Q7+bnXaCqmuilr3x5jaPBOb/AEvR2XtLJNRuVivqWntW7DUValotMCyouejrmyDJkO605x1roXsqVWFaCnTeKfOc+UXF4MIiLaYCIuarugyPObT4Iz8uhaq1anRg51GkulkoxcngjpXDU3WYzIO3OgZuUqMqKySXIAcXwWg2culebLnSHvHcuT4ryt1l2tV/bZU2/uwb2LfsLkLaKz1H2H3UXTkfu4o0NydOdci7mXGkOfFHCepezLgu3XgcAJ6lwp2GUrqXCnCTf3ZvHDAsqrSgsE0RaKZbcJu69x4AB1r2bcaMbjjwu6luh7O3stKS1vdiRd1TRAIrI25sQ7wctp+K9W07Bma0cDQrkPZes/jqRWrF7iDvI8yKuGk5gTwL0bSPOZj/AGSrQitQ9loL4qr7Fh5s1u8fMittuZKe8PLYPiV6NuPKdwDhcPsp8mzKuGou7Tx7KaO3QHYx5m2lb/d2yp55zl2tLyMK5qy+FHELhv0s5z1L7bcE7rxyAleE1+1O3Y6o/issH7iFxS3++BAf5pLOgD7qP6dkmnpePa34G5K6loXh5kuLgjdf+3/a+xcJvhO6FWpL+ZjsWRN4Q8/cLmffjVHvmN4I2/e1Y4rJMNFNvb5smre6elr87C4C4cel/OOpfouLH53P/pUh19NUf1iOBkY/tXmb4ak/ryc4HwCcPJq0UO5byXJLjnmu/cX0XHi0H2iv3WiLQfaKz7X2o8fL7ZTXyo8fL7ZUuPsF/AtiHI631+JoOtEXgn2ndaazxaD7RVAF36kfrye0vSO+Sq3JnnkYfspKvk//AIFsiY5HX+vxL0bjRaHe0V8m4kel3OOpVSG7d0DsRI7+nB6Q1d8F07pH9AHjMxf7gtsYWFTRb/8AXcapUa0dM1tJo3CZuOf0dS8zcEbjzyt/2vGCtr++p4fe4vwLlJU8sx2ccbOLKXHmxB8VuWTLCr/C12SRplOrD/ctqZHuuE7cc08IIXi+48o3AeBw+6sCKE/Z2yloTWp78SKuqiKw+hkGdjua34LxIVtXy+MOzgHhAK59X2Xj/HUfasfDA2q8fOirRyFpDmmwjdVgoK8SjQ4Zx9wvyW5Mbu9xeKbOjMuXWhzHB0bxaNx2TktCxZWV/kypilw4PSk+9J4Z9WkVKlKsuhksi+WEkAkWHRoX0vYJ4rEoBfDYWjKGtB02C1faLDinpRnEIiKRgIiIAiLznnDBjG2zQ1rnE8DWgkrDaWdhLE9F5VFSyMYz3NYNLiAOlV+vuzVvtbT00jB4cjO25GnIOW1Qc171bKcaRjnHS+SO3ktdkXNrXzWalTlLrweBdp2qeepJLtWJP1t+0LMkYdKdOxbznL0KCq78qh+xLYh5rbT7TregBfAvQqvAaPWM61+9h9V4DPeNXKq1r+pzSS6k16l+FO1hzp63iRVRWSSZZHvfxnE9BXipk3o1XiweCRnWvN97FUP0Xcjoz8HKhK3r6XCWxltVqWhSW1EUi79Yqi2zUJfZNnPmUrRXkSuyyubENA7d3RkHOUp2tao8IwfgJV6cFi5Ira+o4y42NBcdDQSeYK/0l6FPHsmmU6ZDk9kWBS8NO1gsY1rBoaABzBdKnkeo/jklqzlKeUYL4Vj3Gd097NS/NEWjS8hnQcvQpOC8SQ7OWNvFDnnpsV1RX4ZJoR+LF/nUVJZQqvRgitQ3ixDZySO4MVo+BPSu2K9Olb+njcZ7z0W2KYRW42VvHRBePiaJXNWWmTOOK5EDdjDEPVtt57F1NYBkAA4BYvpFZjCMdCwNLk3pYREUiIREQBERAEREAREQBERAEREAREQBERAEREAREQBERAEREAREQBERAEREAREQBERAEREAREQBERAEREAREQBERAf/2Q=="/>
          <p:cNvSpPr>
            <a:spLocks noChangeAspect="1" noChangeArrowheads="1"/>
          </p:cNvSpPr>
          <p:nvPr/>
        </p:nvSpPr>
        <p:spPr bwMode="auto">
          <a:xfrm>
            <a:off x="34926" y="-67866"/>
            <a:ext cx="3048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962025" y="1195953"/>
            <a:ext cx="7048500" cy="271612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de-DE" sz="1500" b="1" dirty="0">
                <a:latin typeface="+mj-lt"/>
                <a:cs typeface="Arial" pitchFamily="34" charset="0"/>
              </a:rPr>
              <a:t>Vielen Dank für Ihre Aufmerksamkeit!</a:t>
            </a:r>
          </a:p>
          <a:p>
            <a:pPr algn="ctr"/>
            <a:r>
              <a:rPr lang="de-DE" sz="1200" b="1" dirty="0">
                <a:latin typeface="+mj-lt"/>
                <a:cs typeface="Arial" pitchFamily="34" charset="0"/>
              </a:rPr>
              <a:t>Dr. Stefan </a:t>
            </a:r>
            <a:r>
              <a:rPr lang="de-DE" sz="1200" b="1" dirty="0" err="1">
                <a:latin typeface="+mj-lt"/>
                <a:cs typeface="Arial" pitchFamily="34" charset="0"/>
              </a:rPr>
              <a:t>Kabelitz</a:t>
            </a:r>
            <a:endParaRPr lang="de-DE" sz="1200" b="1" dirty="0">
              <a:latin typeface="+mj-lt"/>
              <a:cs typeface="Arial" pitchFamily="34" charset="0"/>
            </a:endParaRPr>
          </a:p>
          <a:p>
            <a:pPr algn="ctr"/>
            <a:r>
              <a:rPr lang="de-DE" sz="1200" dirty="0">
                <a:latin typeface="+mj-lt"/>
                <a:cs typeface="Arial" pitchFamily="34" charset="0"/>
              </a:rPr>
              <a:t>Rechtsanwalt</a:t>
            </a:r>
          </a:p>
          <a:p>
            <a:pPr algn="ctr"/>
            <a:r>
              <a:rPr lang="de-DE" sz="1200" dirty="0">
                <a:latin typeface="+mj-lt"/>
                <a:cs typeface="Arial" pitchFamily="34" charset="0"/>
              </a:rPr>
              <a:t>Fachanwalt für Informationstechnologierecht</a:t>
            </a:r>
          </a:p>
          <a:p>
            <a:pPr algn="ctr"/>
            <a:r>
              <a:rPr lang="de-DE" sz="1200" dirty="0">
                <a:latin typeface="+mj-lt"/>
                <a:cs typeface="Arial" pitchFamily="34" charset="0"/>
              </a:rPr>
              <a:t>Zertifizierter Datenschutzbeauftragter (TÜV)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/>
            <a:endParaRPr lang="de-DE" sz="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de-DE" sz="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de-DE" sz="11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100" dirty="0" err="1">
                <a:latin typeface="Arial" pitchFamily="34" charset="0"/>
                <a:cs typeface="Arial" pitchFamily="34" charset="0"/>
              </a:rPr>
              <a:t>Lorentzendamm</a:t>
            </a:r>
            <a:r>
              <a:rPr lang="de-DE" sz="1100" dirty="0">
                <a:latin typeface="Arial" pitchFamily="34" charset="0"/>
                <a:cs typeface="Arial" pitchFamily="34" charset="0"/>
              </a:rPr>
              <a:t> 36, 24103 Kiel</a:t>
            </a:r>
          </a:p>
          <a:p>
            <a:pPr algn="ctr"/>
            <a:endParaRPr lang="de-DE" sz="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100" dirty="0">
                <a:latin typeface="Arial" pitchFamily="34" charset="0"/>
                <a:cs typeface="Arial" pitchFamily="34" charset="0"/>
              </a:rPr>
              <a:t>Tel.: 04 31 / 5 90 09 26</a:t>
            </a:r>
          </a:p>
          <a:p>
            <a:pPr algn="ctr"/>
            <a:r>
              <a:rPr lang="en-US" sz="1100" dirty="0">
                <a:latin typeface="Arial" pitchFamily="34" charset="0"/>
                <a:cs typeface="Arial" pitchFamily="34" charset="0"/>
              </a:rPr>
              <a:t>Fax: 04 31 / 5 90 09 81</a:t>
            </a:r>
            <a:endParaRPr lang="de-DE" sz="11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dirty="0" err="1">
                <a:latin typeface="Arial" pitchFamily="34" charset="0"/>
                <a:cs typeface="Arial" pitchFamily="34" charset="0"/>
              </a:rPr>
              <a:t>eMail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100" u="sng" dirty="0">
                <a:latin typeface="Arial" pitchFamily="34" charset="0"/>
                <a:cs typeface="Arial" pitchFamily="34" charset="0"/>
              </a:rPr>
              <a:t>kabelitz@lauprecht-kiel.de</a:t>
            </a:r>
            <a:endParaRPr lang="de-DE" sz="14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Y:\LOGO_LA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2951" y="2313724"/>
            <a:ext cx="2432050" cy="962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33352" y="1693069"/>
            <a:ext cx="8839199" cy="273151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endParaRPr lang="de-DE" sz="1400" b="1" dirty="0">
              <a:latin typeface="+mn-lt"/>
              <a:ea typeface="Cambria Math" pitchFamily="18" charset="0"/>
            </a:endParaRPr>
          </a:p>
          <a:p>
            <a:pPr algn="ctr"/>
            <a:r>
              <a:rPr lang="de-DE" sz="2400" b="1" dirty="0">
                <a:latin typeface="+mn-lt"/>
                <a:ea typeface="Cambria Math" pitchFamily="18" charset="0"/>
              </a:rPr>
              <a:t>Rechtliche Stolperfallen </a:t>
            </a:r>
          </a:p>
          <a:p>
            <a:pPr algn="ctr"/>
            <a:r>
              <a:rPr lang="de-DE" sz="2400" b="1" dirty="0">
                <a:latin typeface="+mn-lt"/>
                <a:ea typeface="Cambria Math" pitchFamily="18" charset="0"/>
              </a:rPr>
              <a:t>im </a:t>
            </a:r>
            <a:r>
              <a:rPr lang="de-DE" sz="2400" b="1" dirty="0" err="1">
                <a:latin typeface="+mn-lt"/>
                <a:ea typeface="Cambria Math" pitchFamily="18" charset="0"/>
              </a:rPr>
              <a:t>CoWorking</a:t>
            </a:r>
            <a:endParaRPr lang="de-DE" sz="2400" b="1" dirty="0">
              <a:latin typeface="+mn-lt"/>
              <a:ea typeface="Cambria Math" pitchFamily="18" charset="0"/>
            </a:endParaRPr>
          </a:p>
          <a:p>
            <a:pPr algn="ctr"/>
            <a:endParaRPr lang="de-DE" sz="1500" b="1" dirty="0">
              <a:latin typeface="+mn-lt"/>
              <a:ea typeface="Cambria Math" pitchFamily="18" charset="0"/>
            </a:endParaRPr>
          </a:p>
          <a:p>
            <a:pPr algn="ctr"/>
            <a:endParaRPr lang="de-DE" sz="1400" b="1" dirty="0">
              <a:latin typeface="+mn-lt"/>
              <a:ea typeface="Cambria Math" pitchFamily="18" charset="0"/>
            </a:endParaRPr>
          </a:p>
          <a:p>
            <a:pPr algn="ctr"/>
            <a:endParaRPr lang="de-DE" sz="1400" b="1" dirty="0">
              <a:latin typeface="+mn-lt"/>
              <a:ea typeface="Cambria Math" pitchFamily="18" charset="0"/>
            </a:endParaRPr>
          </a:p>
          <a:p>
            <a:pPr algn="ctr"/>
            <a:r>
              <a:rPr lang="de-DE" sz="900" b="1" dirty="0">
                <a:latin typeface="+mn-lt"/>
                <a:ea typeface="Cambria Math" pitchFamily="18" charset="0"/>
              </a:rPr>
              <a:t>Dr. Stefan Kabelitz</a:t>
            </a:r>
          </a:p>
          <a:p>
            <a:pPr algn="ctr"/>
            <a:endParaRPr lang="de-DE" sz="900" b="1" dirty="0">
              <a:latin typeface="+mn-lt"/>
              <a:ea typeface="Cambria Math" pitchFamily="18" charset="0"/>
            </a:endParaRPr>
          </a:p>
          <a:p>
            <a:pPr algn="ctr"/>
            <a:r>
              <a:rPr lang="de-DE" sz="900" dirty="0">
                <a:latin typeface="+mn-lt"/>
                <a:ea typeface="Cambria Math" pitchFamily="18" charset="0"/>
              </a:rPr>
              <a:t>Fachanwalt für IT-Recht</a:t>
            </a:r>
          </a:p>
          <a:p>
            <a:pPr algn="ctr"/>
            <a:r>
              <a:rPr lang="de-DE" sz="900" dirty="0">
                <a:latin typeface="+mn-lt"/>
                <a:ea typeface="Cambria Math" pitchFamily="18" charset="0"/>
              </a:rPr>
              <a:t>Zertifizierter Datenschutzbeauftragter (TÜV)</a:t>
            </a:r>
          </a:p>
          <a:p>
            <a:pPr algn="ctr"/>
            <a:r>
              <a:rPr lang="de-DE" sz="900" dirty="0">
                <a:latin typeface="+mn-lt"/>
                <a:ea typeface="Cambria Math" pitchFamily="18" charset="0"/>
              </a:rPr>
              <a:t>Lauprecht Rechtsanwälte Notare</a:t>
            </a:r>
          </a:p>
          <a:p>
            <a:pPr algn="ctr"/>
            <a:r>
              <a:rPr lang="de-DE" sz="900" dirty="0">
                <a:latin typeface="+mn-lt"/>
                <a:ea typeface="Cambria Math" pitchFamily="18" charset="0"/>
              </a:rPr>
              <a:t>Kiel</a:t>
            </a:r>
          </a:p>
          <a:p>
            <a:pPr algn="ctr"/>
            <a:endParaRPr lang="de-DE" sz="1400" b="1" dirty="0">
              <a:latin typeface="+mn-lt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325037" y="2023787"/>
            <a:ext cx="6432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Was müssen Anbieter beachten?</a:t>
            </a: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742950" y="2495550"/>
            <a:ext cx="3968750" cy="0"/>
          </a:xfrm>
          <a:prstGeom prst="line">
            <a:avLst/>
          </a:prstGeom>
          <a:ln w="38100">
            <a:solidFill>
              <a:srgbClr val="006BAD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755650" y="165735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/>
              <a:t>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76978" y="633711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/>
              <a:t>Was müssen Anbieter beachten?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feld 33"/>
          <p:cNvSpPr txBox="1"/>
          <p:nvPr/>
        </p:nvSpPr>
        <p:spPr>
          <a:xfrm>
            <a:off x="719669" y="1136073"/>
            <a:ext cx="6544099" cy="159274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dirty="0" err="1"/>
              <a:t>CoWorking</a:t>
            </a:r>
            <a:r>
              <a:rPr lang="de-DE" sz="1100" dirty="0"/>
              <a:t> als </a:t>
            </a:r>
            <a:r>
              <a:rPr lang="de-DE" sz="1100" b="1" dirty="0"/>
              <a:t>gemischter Vertrag</a:t>
            </a:r>
            <a:r>
              <a:rPr lang="de-DE" sz="1100" dirty="0"/>
              <a:t>: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Neben Vermietung auch </a:t>
            </a:r>
            <a:r>
              <a:rPr lang="de-DE" sz="1100" b="1" dirty="0"/>
              <a:t>weitere Dienstleistungen </a:t>
            </a:r>
            <a:r>
              <a:rPr lang="de-DE" sz="1100" dirty="0"/>
              <a:t>(z.B. Reinigung, Kaffeemaschine, WLAN, etc.)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Achtung: Ggfs. steuerliche Relevanz: Gewerbliche Tätigkeit statt Verwaltung von Privatvermögen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Im Vertrag gesondert ausweisen und berechnen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Steuerberater</a:t>
            </a:r>
            <a:r>
              <a:rPr lang="de-DE" sz="1100" dirty="0"/>
              <a:t> ins Boot holen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76978" y="633711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/>
              <a:t>Was müssen Anbieter beachten?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feld 33"/>
          <p:cNvSpPr txBox="1"/>
          <p:nvPr/>
        </p:nvSpPr>
        <p:spPr>
          <a:xfrm>
            <a:off x="719669" y="1136073"/>
            <a:ext cx="4533933" cy="34547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dirty="0" err="1"/>
              <a:t>CoWorking</a:t>
            </a:r>
            <a:r>
              <a:rPr lang="de-DE" sz="1100" dirty="0"/>
              <a:t> kann reiner </a:t>
            </a:r>
            <a:r>
              <a:rPr lang="de-DE" sz="1100" b="1" dirty="0"/>
              <a:t>Mietvertrag</a:t>
            </a:r>
            <a:r>
              <a:rPr lang="de-DE" sz="1100" dirty="0"/>
              <a:t> sein – Anbieter ist Vermieter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Bei Gewerbemiete </a:t>
            </a:r>
            <a:r>
              <a:rPr lang="de-DE" sz="1100" b="1" dirty="0"/>
              <a:t>große Spielräume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Vermieter muss </a:t>
            </a:r>
            <a:r>
              <a:rPr lang="de-DE" sz="1100" b="1" dirty="0"/>
              <a:t>Mietobjekt in Schuss halten</a:t>
            </a:r>
          </a:p>
          <a:p>
            <a:pPr lvl="1">
              <a:buFont typeface="Arial" pitchFamily="34" charset="0"/>
              <a:buChar char="•"/>
            </a:pPr>
            <a:endParaRPr lang="de-DE" sz="1100" b="1" dirty="0"/>
          </a:p>
          <a:p>
            <a:pPr lvl="1">
              <a:buFont typeface="Arial" pitchFamily="34" charset="0"/>
              <a:buChar char="•"/>
            </a:pPr>
            <a:r>
              <a:rPr lang="de-DE" sz="1100" b="1" dirty="0"/>
              <a:t>Unbedingt regeln</a:t>
            </a:r>
            <a:r>
              <a:rPr lang="de-DE" sz="1100" dirty="0"/>
              <a:t>:</a:t>
            </a:r>
          </a:p>
          <a:p>
            <a:pPr lvl="2">
              <a:buFont typeface="Arial" pitchFamily="34" charset="0"/>
              <a:buChar char="•"/>
            </a:pPr>
            <a:endParaRPr lang="de-DE" sz="1100" dirty="0"/>
          </a:p>
          <a:p>
            <a:pPr lvl="2">
              <a:buFont typeface="Arial" pitchFamily="34" charset="0"/>
              <a:buChar char="•"/>
            </a:pPr>
            <a:r>
              <a:rPr lang="de-DE" sz="1100" dirty="0"/>
              <a:t>Laufzeit, Miethöhe, Kaution</a:t>
            </a:r>
          </a:p>
          <a:p>
            <a:pPr lvl="2">
              <a:buFont typeface="Arial" pitchFamily="34" charset="0"/>
              <a:buChar char="•"/>
            </a:pPr>
            <a:endParaRPr lang="de-DE" sz="1100" dirty="0"/>
          </a:p>
          <a:p>
            <a:pPr lvl="2">
              <a:buFont typeface="Arial" pitchFamily="34" charset="0"/>
              <a:buChar char="•"/>
            </a:pPr>
            <a:r>
              <a:rPr lang="de-DE" sz="1100" dirty="0"/>
              <a:t>Was ist mit Ein-/Umbauten?</a:t>
            </a:r>
          </a:p>
          <a:p>
            <a:pPr lvl="2">
              <a:buFont typeface="Arial" pitchFamily="34" charset="0"/>
              <a:buChar char="•"/>
            </a:pPr>
            <a:endParaRPr lang="de-DE" sz="1100" dirty="0"/>
          </a:p>
          <a:p>
            <a:pPr lvl="2">
              <a:buFont typeface="Arial" pitchFamily="34" charset="0"/>
              <a:buChar char="•"/>
            </a:pPr>
            <a:r>
              <a:rPr lang="de-DE" sz="1100" dirty="0"/>
              <a:t>Was gehört zur Miete (Geräte, Internetanbindung, Möbel?)</a:t>
            </a:r>
          </a:p>
          <a:p>
            <a:pPr lvl="2">
              <a:buFont typeface="Arial" pitchFamily="34" charset="0"/>
              <a:buChar char="•"/>
            </a:pPr>
            <a:endParaRPr lang="de-DE" sz="1100" dirty="0"/>
          </a:p>
          <a:p>
            <a:pPr lvl="2">
              <a:buFont typeface="Arial" pitchFamily="34" charset="0"/>
              <a:buChar char="•"/>
            </a:pPr>
            <a:r>
              <a:rPr lang="de-DE" sz="1100" dirty="0"/>
              <a:t>Gibt es „Starthilfe“ vom Anbieter?</a:t>
            </a:r>
          </a:p>
          <a:p>
            <a:pPr lvl="2">
              <a:buFont typeface="Arial" pitchFamily="34" charset="0"/>
              <a:buChar char="•"/>
            </a:pPr>
            <a:endParaRPr lang="de-DE" sz="1100" dirty="0"/>
          </a:p>
          <a:p>
            <a:pPr lvl="2">
              <a:buFont typeface="Arial" pitchFamily="34" charset="0"/>
              <a:buChar char="•"/>
            </a:pPr>
            <a:r>
              <a:rPr lang="de-DE" sz="1100" dirty="0"/>
              <a:t>Anbringen von Firmenschildern, Werbung, etc.?</a:t>
            </a:r>
          </a:p>
          <a:p>
            <a:pPr lvl="2">
              <a:buFont typeface="Arial" pitchFamily="34" charset="0"/>
              <a:buChar char="•"/>
            </a:pPr>
            <a:endParaRPr lang="de-DE" sz="1100" dirty="0"/>
          </a:p>
          <a:p>
            <a:pPr lvl="2">
              <a:buFont typeface="Arial" pitchFamily="34" charset="0"/>
              <a:buChar char="•"/>
            </a:pPr>
            <a:r>
              <a:rPr lang="de-DE" sz="1100" dirty="0"/>
              <a:t>Untervermietung erlaubt?</a:t>
            </a:r>
          </a:p>
          <a:p>
            <a:pPr lvl="2">
              <a:buFont typeface="Arial" pitchFamily="34" charset="0"/>
              <a:buChar char="•"/>
            </a:pP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8758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310854" y="2037949"/>
            <a:ext cx="6432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Was müssen Arbeitgeber beachten?</a:t>
            </a: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742950" y="2495550"/>
            <a:ext cx="3968750" cy="0"/>
          </a:xfrm>
          <a:prstGeom prst="line">
            <a:avLst/>
          </a:prstGeom>
          <a:ln w="38100">
            <a:solidFill>
              <a:srgbClr val="006BAD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755650" y="165735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/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76978" y="633711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/>
              <a:t>Was müssen Arbeitgeber beachten?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feld 33"/>
          <p:cNvSpPr txBox="1"/>
          <p:nvPr/>
        </p:nvSpPr>
        <p:spPr>
          <a:xfrm>
            <a:off x="719669" y="1136073"/>
            <a:ext cx="5652830" cy="34701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de-DE" sz="1200" dirty="0"/>
          </a:p>
          <a:p>
            <a:pPr>
              <a:buFont typeface="Arial" pitchFamily="34" charset="0"/>
              <a:buChar char="•"/>
            </a:pPr>
            <a:r>
              <a:rPr lang="de-DE" sz="1100" b="1" dirty="0"/>
              <a:t> Mitbestimmung des Betriebsrats </a:t>
            </a:r>
            <a:r>
              <a:rPr lang="de-DE" sz="1100" dirty="0"/>
              <a:t>(Ordnung des Betriebs, Planung von Arbeitsplätzen)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Wer stellt die Geräte </a:t>
            </a:r>
            <a:r>
              <a:rPr lang="de-DE" sz="1100" dirty="0"/>
              <a:t>(Arbeitgeber, oder Bring </a:t>
            </a:r>
            <a:r>
              <a:rPr lang="de-DE" sz="1100" dirty="0" err="1"/>
              <a:t>your</a:t>
            </a:r>
            <a:r>
              <a:rPr lang="de-DE" sz="1100" dirty="0"/>
              <a:t> own Device?)</a:t>
            </a:r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(P): Kontrollrechte des Arbeitgebers bei gemischter Nutzung?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Arbeitsschutz</a:t>
            </a:r>
            <a:r>
              <a:rPr lang="de-DE" sz="1100" dirty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Ergonomische Arbeitsplätze</a:t>
            </a:r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Lichtverhältnisse</a:t>
            </a:r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Arbeitszeiten regeln (z.B. Kernarbeitszeiten, etc.)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Wer haftet </a:t>
            </a:r>
            <a:r>
              <a:rPr lang="de-DE" sz="1100" dirty="0"/>
              <a:t>bei Arbeitsunfällen?</a:t>
            </a:r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Vermieter: Hat Mietsache in Schuss zu halten</a:t>
            </a:r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Arbeitgeber: Hat Fürsorgepflicht für Arbeitnehmer</a:t>
            </a:r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Empfehlung: Klare Aufteilung von Schutzmaßnahmen im Mietvertrag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Was passiert nach </a:t>
            </a:r>
            <a:r>
              <a:rPr lang="de-DE" sz="1100" b="1" dirty="0"/>
              <a:t>Mietende</a:t>
            </a:r>
            <a:r>
              <a:rPr lang="de-DE" sz="1100" dirty="0"/>
              <a:t> oder Insolvenz?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Datenschutzvorschriften </a:t>
            </a:r>
            <a:r>
              <a:rPr lang="de-DE" sz="1100" dirty="0"/>
              <a:t>beachten!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71891" y="2324100"/>
            <a:ext cx="7980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/>
              <a:t>CoWorking</a:t>
            </a:r>
            <a:r>
              <a:rPr lang="de-DE" sz="2000" b="1" dirty="0"/>
              <a:t> und Datenschutz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628650" y="2819400"/>
            <a:ext cx="3968750" cy="0"/>
          </a:xfrm>
          <a:prstGeom prst="line">
            <a:avLst/>
          </a:prstGeom>
          <a:ln w="38100">
            <a:solidFill>
              <a:srgbClr val="006BAD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495300" y="1887717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/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76978" y="633711"/>
            <a:ext cx="630766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de-DE" sz="1400" b="1" dirty="0" err="1"/>
              <a:t>CoWorking</a:t>
            </a:r>
            <a:r>
              <a:rPr lang="de-DE" sz="1400" b="1" dirty="0"/>
              <a:t> und Datenschutz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652229" y="927189"/>
            <a:ext cx="63368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6BA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EEAC4693-7354-43B4-8A59-464322EE0EFA}"/>
              </a:ext>
            </a:extLst>
          </p:cNvPr>
          <p:cNvSpPr txBox="1"/>
          <p:nvPr/>
        </p:nvSpPr>
        <p:spPr>
          <a:xfrm>
            <a:off x="719669" y="1136073"/>
            <a:ext cx="4360809" cy="160813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de-DE" sz="1200" dirty="0"/>
          </a:p>
          <a:p>
            <a:pPr>
              <a:buFont typeface="Arial" pitchFamily="34" charset="0"/>
              <a:buChar char="•"/>
            </a:pPr>
            <a:r>
              <a:rPr lang="de-DE" sz="1100" dirty="0"/>
              <a:t> </a:t>
            </a:r>
            <a:r>
              <a:rPr lang="de-DE" sz="1100" b="1" dirty="0"/>
              <a:t>Verpflichtung von </a:t>
            </a:r>
            <a:r>
              <a:rPr lang="de-DE" sz="1100" b="1" dirty="0" err="1"/>
              <a:t>CoWorkern</a:t>
            </a:r>
            <a:r>
              <a:rPr lang="de-DE" sz="1100" b="1" dirty="0"/>
              <a:t> zur Einhaltung von Datenschutz</a:t>
            </a:r>
          </a:p>
          <a:p>
            <a:pPr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durch </a:t>
            </a:r>
            <a:r>
              <a:rPr lang="de-DE" sz="1100" b="1" dirty="0"/>
              <a:t>Arbeitsvertrag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durch </a:t>
            </a:r>
            <a:r>
              <a:rPr lang="de-DE" sz="1100" b="1" dirty="0"/>
              <a:t>Vertrag mit Kunden/Auftraggebern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  <a:p>
            <a:pPr lvl="1">
              <a:buFont typeface="Arial" pitchFamily="34" charset="0"/>
              <a:buChar char="•"/>
            </a:pPr>
            <a:r>
              <a:rPr lang="de-DE" sz="1100" dirty="0"/>
              <a:t>durch </a:t>
            </a:r>
            <a:r>
              <a:rPr lang="de-DE" sz="1100" b="1" dirty="0"/>
              <a:t>Gesetz</a:t>
            </a:r>
            <a:r>
              <a:rPr lang="de-DE" sz="1100" dirty="0"/>
              <a:t> (DSGVO, BDSG)</a:t>
            </a:r>
          </a:p>
          <a:p>
            <a:pPr lvl="1">
              <a:buFont typeface="Arial" pitchFamily="34" charset="0"/>
              <a:buChar char="•"/>
            </a:pP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890701585"/>
      </p:ext>
    </p:extLst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 CE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 CE" charset="-1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826</Words>
  <Application>Microsoft Office PowerPoint</Application>
  <PresentationFormat>Bildschirmpräsentation (16:9)</PresentationFormat>
  <Paragraphs>213</Paragraphs>
  <Slides>19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Arial Bold</vt:lpstr>
      <vt:lpstr>Lucida Grande CE</vt:lpstr>
      <vt:lpstr>Times</vt:lpstr>
      <vt:lpstr>Leere 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Apple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Apple Apple</dc:creator>
  <cp:lastModifiedBy>Stefan Kabelitz</cp:lastModifiedBy>
  <cp:revision>782</cp:revision>
  <cp:lastPrinted>2015-12-08T15:55:34Z</cp:lastPrinted>
  <dcterms:created xsi:type="dcterms:W3CDTF">2011-01-31T08:30:03Z</dcterms:created>
  <dcterms:modified xsi:type="dcterms:W3CDTF">2019-09-25T08:58:56Z</dcterms:modified>
</cp:coreProperties>
</file>